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Lst>
  <p:sldIdLst>
    <p:sldId id="266" r:id="rId5"/>
    <p:sldId id="308" r:id="rId6"/>
    <p:sldId id="269" r:id="rId7"/>
    <p:sldId id="257" r:id="rId8"/>
    <p:sldId id="309" r:id="rId9"/>
    <p:sldId id="310" r:id="rId10"/>
    <p:sldId id="311" r:id="rId11"/>
    <p:sldId id="312" r:id="rId12"/>
    <p:sldId id="313" r:id="rId13"/>
    <p:sldId id="314" r:id="rId14"/>
    <p:sldId id="315" r:id="rId15"/>
    <p:sldId id="316" r:id="rId16"/>
    <p:sldId id="317" r:id="rId17"/>
    <p:sldId id="323" r:id="rId18"/>
    <p:sldId id="319" r:id="rId19"/>
    <p:sldId id="320" r:id="rId20"/>
    <p:sldId id="321" r:id="rId21"/>
    <p:sldId id="322" r:id="rId22"/>
    <p:sldId id="31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FF00"/>
    <a:srgbClr val="9933FF"/>
    <a:srgbClr val="33CC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t>2/10/2024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34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01637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812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49651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83822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9942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2/10/2024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9971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69479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19045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00403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2892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23326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3277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656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028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53132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t>2/10/2024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2595180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506817" cy="6857990"/>
          </a:xfrm>
          <a:prstGeom prst="rect">
            <a:avLst/>
          </a:prstGeom>
        </p:spPr>
      </p:pic>
      <p:sp>
        <p:nvSpPr>
          <p:cNvPr id="7" name="Rectangle: Rounded Corners 6">
            <a:extLst>
              <a:ext uri="{FF2B5EF4-FFF2-40B4-BE49-F238E27FC236}">
                <a16:creationId xmlns:a16="http://schemas.microsoft.com/office/drawing/2014/main" id="{9D49B34B-60FD-49D1-8F25-349343F47086}"/>
              </a:ext>
            </a:extLst>
          </p:cNvPr>
          <p:cNvSpPr/>
          <p:nvPr/>
        </p:nvSpPr>
        <p:spPr>
          <a:xfrm>
            <a:off x="6785113" y="170481"/>
            <a:ext cx="4890052" cy="464950"/>
          </a:xfrm>
          <a:prstGeom prst="roundRect">
            <a:avLst>
              <a:gd name="adj" fmla="val 50000"/>
            </a:avLst>
          </a:prstGeom>
          <a:solidFill>
            <a:schemeClr val="bg2">
              <a:lumMod val="60000"/>
              <a:lumOff val="40000"/>
            </a:schemeClr>
          </a:solidFill>
          <a:effectLst>
            <a:innerShdw blurRad="152400" dist="50800" dir="162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81CA647-0FEA-44DB-A215-847CD6BE191D}"/>
              </a:ext>
            </a:extLst>
          </p:cNvPr>
          <p:cNvSpPr/>
          <p:nvPr/>
        </p:nvSpPr>
        <p:spPr>
          <a:xfrm>
            <a:off x="6958740" y="294467"/>
            <a:ext cx="4525504" cy="263472"/>
          </a:xfrm>
          <a:prstGeom prst="roundRect">
            <a:avLst/>
          </a:prstGeom>
          <a:solidFill>
            <a:schemeClr val="bg2">
              <a:lumMod val="60000"/>
              <a:lumOff val="40000"/>
            </a:schemeClr>
          </a:solidFill>
          <a:effectLst>
            <a:innerShdw blurRad="63500" dist="50800" dir="13500000">
              <a:prstClr val="black">
                <a:alpha val="50000"/>
              </a:prstClr>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Diagonal Corners Rounded 8">
            <a:extLst>
              <a:ext uri="{FF2B5EF4-FFF2-40B4-BE49-F238E27FC236}">
                <a16:creationId xmlns:a16="http://schemas.microsoft.com/office/drawing/2014/main" id="{5CD9496C-4ED5-44B1-8E21-D94FD5E78DD2}"/>
              </a:ext>
            </a:extLst>
          </p:cNvPr>
          <p:cNvSpPr/>
          <p:nvPr/>
        </p:nvSpPr>
        <p:spPr>
          <a:xfrm>
            <a:off x="6679096" y="2506851"/>
            <a:ext cx="4544148" cy="1844298"/>
          </a:xfrm>
          <a:prstGeom prst="round2DiagRect">
            <a:avLst>
              <a:gd name="adj1" fmla="val 16667"/>
              <a:gd name="adj2" fmla="val 50000"/>
            </a:avLst>
          </a:prstGeom>
          <a:solidFill>
            <a:schemeClr val="accent1">
              <a:lumMod val="40000"/>
              <a:lumOff val="60000"/>
              <a:alpha val="71000"/>
            </a:schemeClr>
          </a:solidFill>
          <a:ln>
            <a:solidFill>
              <a:schemeClr val="accent1">
                <a:lumMod val="60000"/>
                <a:lumOff val="40000"/>
              </a:schemeClr>
            </a:solidFill>
          </a:ln>
          <a:effectLst>
            <a:reflection blurRad="6350" stA="50000" endA="300" endPos="55000" dir="5400000" sy="-100000" algn="bl" rotWithShape="0"/>
          </a:effectLst>
          <a:scene3d>
            <a:camera prst="perspectiveRelaxedModerately"/>
            <a:lightRig rig="threePt" dir="t"/>
          </a:scene3d>
          <a:sp3d>
            <a:bevelT prst="convex"/>
            <a:bevelB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DB1D4544-8FA4-49B4-8F1A-2B5447E34FE5}"/>
              </a:ext>
            </a:extLst>
          </p:cNvPr>
          <p:cNvSpPr txBox="1"/>
          <p:nvPr/>
        </p:nvSpPr>
        <p:spPr>
          <a:xfrm>
            <a:off x="7175716" y="2975674"/>
            <a:ext cx="3237206" cy="523220"/>
          </a:xfrm>
          <a:prstGeom prst="rect">
            <a:avLst/>
          </a:prstGeom>
          <a:noFill/>
          <a:scene3d>
            <a:camera prst="orthographicFront"/>
            <a:lightRig rig="threePt" dir="t"/>
          </a:scene3d>
          <a:sp3d>
            <a:bevelT w="152400" h="50800" prst="softRound"/>
          </a:sp3d>
        </p:spPr>
        <p:txBody>
          <a:bodyPr wrap="square" rtlCol="0">
            <a:spAutoFit/>
          </a:bodyPr>
          <a:lstStyle/>
          <a:p>
            <a:r>
              <a:rPr lang="en-US" sz="2800" dirty="0">
                <a:solidFill>
                  <a:schemeClr val="accent2">
                    <a:lumMod val="50000"/>
                  </a:schemeClr>
                </a:solidFill>
                <a:latin typeface="Impact" panose="020B0806030902050204" pitchFamily="34" charset="0"/>
              </a:rPr>
              <a:t>Olist Store Analysis</a:t>
            </a:r>
            <a:endParaRPr lang="en-IN" sz="2800" dirty="0">
              <a:solidFill>
                <a:schemeClr val="accent2">
                  <a:lumMod val="50000"/>
                </a:schemeClr>
              </a:solidFill>
              <a:latin typeface="Impact" panose="020B0806030902050204" pitchFamily="34" charset="0"/>
            </a:endParaRPr>
          </a:p>
        </p:txBody>
      </p:sp>
      <p:sp>
        <p:nvSpPr>
          <p:cNvPr id="13" name="TextBox 12">
            <a:extLst>
              <a:ext uri="{FF2B5EF4-FFF2-40B4-BE49-F238E27FC236}">
                <a16:creationId xmlns:a16="http://schemas.microsoft.com/office/drawing/2014/main" id="{A0A0F1E5-7F41-4BD5-B35F-31FE7C594BF4}"/>
              </a:ext>
            </a:extLst>
          </p:cNvPr>
          <p:cNvSpPr txBox="1"/>
          <p:nvPr/>
        </p:nvSpPr>
        <p:spPr>
          <a:xfrm>
            <a:off x="9625290" y="3498894"/>
            <a:ext cx="1360819" cy="523220"/>
          </a:xfrm>
          <a:prstGeom prst="rect">
            <a:avLst/>
          </a:prstGeom>
          <a:noFill/>
        </p:spPr>
        <p:txBody>
          <a:bodyPr wrap="square" rtlCol="0">
            <a:spAutoFit/>
          </a:bodyPr>
          <a:lstStyle/>
          <a:p>
            <a:r>
              <a:rPr lang="en-US" sz="2800" dirty="0">
                <a:solidFill>
                  <a:schemeClr val="accent2">
                    <a:lumMod val="50000"/>
                  </a:schemeClr>
                </a:solidFill>
                <a:latin typeface="Impact" panose="020B0806030902050204" pitchFamily="34" charset="0"/>
              </a:rPr>
              <a:t>Report</a:t>
            </a:r>
            <a:endParaRPr lang="en-IN" sz="2800" dirty="0">
              <a:solidFill>
                <a:schemeClr val="accent2">
                  <a:lumMod val="50000"/>
                </a:schemeClr>
              </a:solidFill>
              <a:latin typeface="Impact" panose="020B0806030902050204" pitchFamily="34" charset="0"/>
            </a:endParaRPr>
          </a:p>
        </p:txBody>
      </p:sp>
      <p:sp>
        <p:nvSpPr>
          <p:cNvPr id="14" name="Rectangle 13">
            <a:extLst>
              <a:ext uri="{FF2B5EF4-FFF2-40B4-BE49-F238E27FC236}">
                <a16:creationId xmlns:a16="http://schemas.microsoft.com/office/drawing/2014/main" id="{4C45E900-76C6-4140-9B41-F253D55BF2F8}"/>
              </a:ext>
            </a:extLst>
          </p:cNvPr>
          <p:cNvSpPr/>
          <p:nvPr/>
        </p:nvSpPr>
        <p:spPr>
          <a:xfrm>
            <a:off x="7594171" y="653263"/>
            <a:ext cx="82800" cy="2088000"/>
          </a:xfrm>
          <a:prstGeom prst="rect">
            <a:avLst/>
          </a:prstGeom>
          <a:solidFill>
            <a:schemeClr val="bg2">
              <a:lumMod val="60000"/>
              <a:lumOff val="40000"/>
            </a:schemeClr>
          </a:solidFill>
          <a:ln>
            <a:solidFill>
              <a:schemeClr val="accent3">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A056E8EC-6B18-44CF-A6E1-C43146B9C2E4}"/>
              </a:ext>
            </a:extLst>
          </p:cNvPr>
          <p:cNvSpPr/>
          <p:nvPr/>
        </p:nvSpPr>
        <p:spPr>
          <a:xfrm>
            <a:off x="9805118" y="653263"/>
            <a:ext cx="82800" cy="2088000"/>
          </a:xfrm>
          <a:prstGeom prst="rect">
            <a:avLst/>
          </a:prstGeom>
          <a:solidFill>
            <a:schemeClr val="bg2">
              <a:lumMod val="60000"/>
              <a:lumOff val="40000"/>
            </a:schemeClr>
          </a:solidFill>
          <a:ln>
            <a:solidFill>
              <a:schemeClr val="accent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4B5F7-5C66-4F6C-8244-5A397A2BEED8}"/>
              </a:ext>
            </a:extLst>
          </p:cNvPr>
          <p:cNvSpPr/>
          <p:nvPr/>
        </p:nvSpPr>
        <p:spPr>
          <a:xfrm>
            <a:off x="6939280" y="1817879"/>
            <a:ext cx="3962400" cy="4023359"/>
          </a:xfrm>
          <a:prstGeom prst="rect">
            <a:avLst/>
          </a:prstGeom>
          <a:gradFill>
            <a:gsLst>
              <a:gs pos="0">
                <a:schemeClr val="accent3">
                  <a:lumMod val="40000"/>
                  <a:lumOff val="60000"/>
                </a:schemeClr>
              </a:gs>
              <a:gs pos="51300">
                <a:schemeClr val="accent5">
                  <a:lumMod val="40000"/>
                  <a:lumOff val="60000"/>
                </a:schemeClr>
              </a:gs>
              <a:gs pos="100000">
                <a:srgbClr val="92D050"/>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kern="100" dirty="0">
                <a:effectLst/>
                <a:latin typeface="Imprint MT Shadow" panose="04020605060303030202" pitchFamily="82" charset="0"/>
                <a:ea typeface="Calibri" panose="020F0502020204030204" pitchFamily="34" charset="0"/>
                <a:cs typeface="Times New Roman" panose="02020603050405020304" pitchFamily="18" charset="0"/>
              </a:rPr>
              <a:t>The Analysis reveals Number of Orders with review score of 5, which indicates high customer satisfaction among credit card users. Indicating that customers opting for credit card payments are more likely to have higher satisfaction levels.</a:t>
            </a:r>
          </a:p>
          <a:p>
            <a:pPr algn="ctr"/>
            <a:endParaRPr lang="en-IN" sz="2000" dirty="0">
              <a:latin typeface="Imprint MT Shadow" panose="04020605060303030202" pitchFamily="82" charset="0"/>
            </a:endParaRPr>
          </a:p>
        </p:txBody>
      </p:sp>
      <p:sp>
        <p:nvSpPr>
          <p:cNvPr id="2" name="TextBox 1">
            <a:extLst>
              <a:ext uri="{FF2B5EF4-FFF2-40B4-BE49-F238E27FC236}">
                <a16:creationId xmlns:a16="http://schemas.microsoft.com/office/drawing/2014/main" id="{0317A0B7-A73F-4298-8453-6E4C89FCBA1B}"/>
              </a:ext>
            </a:extLst>
          </p:cNvPr>
          <p:cNvSpPr txBox="1"/>
          <p:nvPr/>
        </p:nvSpPr>
        <p:spPr>
          <a:xfrm>
            <a:off x="1431235" y="198782"/>
            <a:ext cx="8269355" cy="830997"/>
          </a:xfrm>
          <a:prstGeom prst="rect">
            <a:avLst/>
          </a:prstGeom>
          <a:noFill/>
        </p:spPr>
        <p:txBody>
          <a:bodyPr wrap="square" rtlCol="0">
            <a:spAutoFit/>
          </a:bodyPr>
          <a:lstStyle/>
          <a:p>
            <a:r>
              <a:rPr lang="en-IN" sz="2400" dirty="0">
                <a:latin typeface="Imprint MT Shadow" panose="04020605060303030202" pitchFamily="82" charset="0"/>
              </a:rPr>
              <a:t>Number of Orders with review score 5 and payment type as credit card.</a:t>
            </a:r>
          </a:p>
        </p:txBody>
      </p:sp>
      <p:pic>
        <p:nvPicPr>
          <p:cNvPr id="6" name="Picture 5">
            <a:extLst>
              <a:ext uri="{FF2B5EF4-FFF2-40B4-BE49-F238E27FC236}">
                <a16:creationId xmlns:a16="http://schemas.microsoft.com/office/drawing/2014/main" id="{209F4464-C4ED-4C3C-DA57-BAD99DAE19F0}"/>
              </a:ext>
            </a:extLst>
          </p:cNvPr>
          <p:cNvPicPr>
            <a:picLocks noChangeAspect="1"/>
          </p:cNvPicPr>
          <p:nvPr/>
        </p:nvPicPr>
        <p:blipFill>
          <a:blip r:embed="rId2"/>
          <a:stretch>
            <a:fillRect/>
          </a:stretch>
        </p:blipFill>
        <p:spPr>
          <a:xfrm>
            <a:off x="825305" y="1817879"/>
            <a:ext cx="5127101" cy="3222241"/>
          </a:xfrm>
          <a:prstGeom prst="rect">
            <a:avLst/>
          </a:prstGeom>
        </p:spPr>
      </p:pic>
    </p:spTree>
    <p:extLst>
      <p:ext uri="{BB962C8B-B14F-4D97-AF65-F5344CB8AC3E}">
        <p14:creationId xmlns:p14="http://schemas.microsoft.com/office/powerpoint/2010/main" val="239395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CF0D34-58AA-48A7-A795-F52352CBF6C0}"/>
              </a:ext>
            </a:extLst>
          </p:cNvPr>
          <p:cNvPicPr>
            <a:picLocks noChangeAspect="1"/>
          </p:cNvPicPr>
          <p:nvPr/>
        </p:nvPicPr>
        <p:blipFill>
          <a:blip r:embed="rId2"/>
          <a:stretch>
            <a:fillRect/>
          </a:stretch>
        </p:blipFill>
        <p:spPr>
          <a:xfrm>
            <a:off x="1056200" y="2307474"/>
            <a:ext cx="4135230" cy="294038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Rectangle 5">
            <a:extLst>
              <a:ext uri="{FF2B5EF4-FFF2-40B4-BE49-F238E27FC236}">
                <a16:creationId xmlns:a16="http://schemas.microsoft.com/office/drawing/2014/main" id="{B0B34328-C09B-4961-9CF1-5DBC4F453765}"/>
              </a:ext>
            </a:extLst>
          </p:cNvPr>
          <p:cNvSpPr/>
          <p:nvPr/>
        </p:nvSpPr>
        <p:spPr>
          <a:xfrm>
            <a:off x="6443675" y="2146852"/>
            <a:ext cx="4135230" cy="3962400"/>
          </a:xfrm>
          <a:prstGeom prst="rect">
            <a:avLst/>
          </a:prstGeom>
          <a:gradFill>
            <a:gsLst>
              <a:gs pos="0">
                <a:schemeClr val="tx1">
                  <a:lumMod val="85000"/>
                  <a:lumOff val="15000"/>
                </a:schemeClr>
              </a:gs>
              <a:gs pos="100000">
                <a:schemeClr val="accent3">
                  <a:lumMod val="50000"/>
                </a:schemeClr>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b="1" dirty="0">
                <a:solidFill>
                  <a:schemeClr val="bg1"/>
                </a:solidFill>
                <a:latin typeface="Imprint MT Shadow" panose="04020605060303030202" pitchFamily="82" charset="0"/>
                <a:cs typeface="Times New Roman" panose="02020603050405020304" pitchFamily="18" charset="0"/>
              </a:rPr>
              <a:t>The analysis indicates the average number of days taken for order delivery for the pet_shop category </a:t>
            </a:r>
          </a:p>
          <a:p>
            <a:pPr algn="ctr"/>
            <a:r>
              <a:rPr lang="en-GB" sz="2000" b="1" dirty="0">
                <a:solidFill>
                  <a:schemeClr val="bg1"/>
                </a:solidFill>
                <a:latin typeface="Imprint MT Shadow" panose="04020605060303030202" pitchFamily="82" charset="0"/>
                <a:cs typeface="Times New Roman" panose="02020603050405020304" pitchFamily="18" charset="0"/>
              </a:rPr>
              <a:t>A lower average delivery time suggests faster order processing and shipping, potentially leading to higher customer satisfaction within this product category.</a:t>
            </a:r>
            <a:endParaRPr lang="en-IN" sz="2000" b="1" dirty="0">
              <a:solidFill>
                <a:schemeClr val="bg1"/>
              </a:solidFill>
              <a:latin typeface="Imprint MT Shadow" panose="04020605060303030202" pitchFamily="82" charset="0"/>
              <a:cs typeface="Times New Roman" panose="02020603050405020304" pitchFamily="18" charset="0"/>
            </a:endParaRPr>
          </a:p>
        </p:txBody>
      </p:sp>
      <p:sp>
        <p:nvSpPr>
          <p:cNvPr id="2" name="TextBox 1">
            <a:extLst>
              <a:ext uri="{FF2B5EF4-FFF2-40B4-BE49-F238E27FC236}">
                <a16:creationId xmlns:a16="http://schemas.microsoft.com/office/drawing/2014/main" id="{20F41A13-4D3A-4103-AE43-CD1FF7D0E63B}"/>
              </a:ext>
            </a:extLst>
          </p:cNvPr>
          <p:cNvSpPr txBox="1"/>
          <p:nvPr/>
        </p:nvSpPr>
        <p:spPr>
          <a:xfrm>
            <a:off x="834887" y="304800"/>
            <a:ext cx="9183755" cy="830997"/>
          </a:xfrm>
          <a:prstGeom prst="rect">
            <a:avLst/>
          </a:prstGeom>
          <a:noFill/>
        </p:spPr>
        <p:txBody>
          <a:bodyPr wrap="square" rtlCol="0">
            <a:spAutoFit/>
          </a:bodyPr>
          <a:lstStyle/>
          <a:p>
            <a:r>
              <a:rPr lang="en-IN" sz="2400" dirty="0">
                <a:latin typeface="Imprint MT Shadow" panose="04020605060303030202" pitchFamily="82" charset="0"/>
              </a:rPr>
              <a:t>Average number of days taken for </a:t>
            </a:r>
            <a:r>
              <a:rPr lang="en-IN" sz="2400" dirty="0" err="1">
                <a:latin typeface="Imprint MT Shadow" panose="04020605060303030202" pitchFamily="82" charset="0"/>
              </a:rPr>
              <a:t>order_delivered_customer_date</a:t>
            </a:r>
            <a:r>
              <a:rPr lang="en-IN" sz="2400" dirty="0">
                <a:latin typeface="Imprint MT Shadow" panose="04020605060303030202" pitchFamily="82" charset="0"/>
              </a:rPr>
              <a:t> for </a:t>
            </a:r>
            <a:r>
              <a:rPr lang="en-IN" sz="2400" dirty="0" err="1">
                <a:latin typeface="Imprint MT Shadow" panose="04020605060303030202" pitchFamily="82" charset="0"/>
              </a:rPr>
              <a:t>pet_shop</a:t>
            </a:r>
            <a:endParaRPr lang="en-IN" sz="2400" dirty="0">
              <a:latin typeface="Imprint MT Shadow" panose="04020605060303030202" pitchFamily="82" charset="0"/>
            </a:endParaRPr>
          </a:p>
        </p:txBody>
      </p:sp>
    </p:spTree>
    <p:extLst>
      <p:ext uri="{BB962C8B-B14F-4D97-AF65-F5344CB8AC3E}">
        <p14:creationId xmlns:p14="http://schemas.microsoft.com/office/powerpoint/2010/main" val="4054356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454FA-D657-4D80-A012-9B1BA5DA070F}"/>
              </a:ext>
            </a:extLst>
          </p:cNvPr>
          <p:cNvPicPr>
            <a:picLocks noChangeAspect="1"/>
          </p:cNvPicPr>
          <p:nvPr/>
        </p:nvPicPr>
        <p:blipFill>
          <a:blip r:embed="rId2"/>
          <a:stretch>
            <a:fillRect/>
          </a:stretch>
        </p:blipFill>
        <p:spPr>
          <a:xfrm>
            <a:off x="371061" y="1785730"/>
            <a:ext cx="5206780" cy="4151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01910C8F-132C-4E59-AD4D-9EB3DA6A9D72}"/>
              </a:ext>
            </a:extLst>
          </p:cNvPr>
          <p:cNvSpPr/>
          <p:nvPr/>
        </p:nvSpPr>
        <p:spPr>
          <a:xfrm>
            <a:off x="7081520" y="1884017"/>
            <a:ext cx="3705750" cy="3954670"/>
          </a:xfrm>
          <a:prstGeom prst="rect">
            <a:avLst/>
          </a:prstGeom>
          <a:gradFill>
            <a:gsLst>
              <a:gs pos="0">
                <a:schemeClr val="accent5">
                  <a:lumMod val="60000"/>
                  <a:lumOff val="40000"/>
                </a:schemeClr>
              </a:gs>
              <a:gs pos="100000">
                <a:schemeClr val="accent2">
                  <a:lumMod val="60000"/>
                  <a:lumOff val="40000"/>
                </a:schemeClr>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1900" b="0" i="0" dirty="0">
                <a:effectLst/>
                <a:latin typeface="Imprint MT Shadow" panose="04020605060303030202" pitchFamily="82" charset="0"/>
              </a:rPr>
              <a:t>The Average price and Payment values can help to understand the  product offerings, pricing strategies, marketing campaigns, etc. to improve the preferences and budget constraints for the customers in Sao Paulo.</a:t>
            </a:r>
          </a:p>
        </p:txBody>
      </p:sp>
      <p:sp>
        <p:nvSpPr>
          <p:cNvPr id="2" name="TextBox 1">
            <a:extLst>
              <a:ext uri="{FF2B5EF4-FFF2-40B4-BE49-F238E27FC236}">
                <a16:creationId xmlns:a16="http://schemas.microsoft.com/office/drawing/2014/main" id="{14DE7F17-F562-4D86-9DC5-8FEC9DAB14C5}"/>
              </a:ext>
            </a:extLst>
          </p:cNvPr>
          <p:cNvSpPr txBox="1"/>
          <p:nvPr/>
        </p:nvSpPr>
        <p:spPr>
          <a:xfrm>
            <a:off x="1005840" y="530087"/>
            <a:ext cx="9164320" cy="461665"/>
          </a:xfrm>
          <a:prstGeom prst="rect">
            <a:avLst/>
          </a:prstGeom>
          <a:noFill/>
        </p:spPr>
        <p:txBody>
          <a:bodyPr wrap="square" rtlCol="0">
            <a:spAutoFit/>
          </a:bodyPr>
          <a:lstStyle/>
          <a:p>
            <a:r>
              <a:rPr lang="en-IN" sz="2400" dirty="0">
                <a:latin typeface="Imprint MT Shadow" panose="04020605060303030202" pitchFamily="82" charset="0"/>
              </a:rPr>
              <a:t>Average price and payment values from customers of </a:t>
            </a:r>
            <a:r>
              <a:rPr lang="en-IN" sz="2400" dirty="0" err="1">
                <a:latin typeface="Imprint MT Shadow" panose="04020605060303030202" pitchFamily="82" charset="0"/>
              </a:rPr>
              <a:t>sao</a:t>
            </a:r>
            <a:r>
              <a:rPr lang="en-IN" sz="2400" dirty="0">
                <a:latin typeface="Imprint MT Shadow" panose="04020605060303030202" pitchFamily="82" charset="0"/>
              </a:rPr>
              <a:t> </a:t>
            </a:r>
            <a:r>
              <a:rPr lang="en-IN" sz="2400" dirty="0" err="1">
                <a:latin typeface="Imprint MT Shadow" panose="04020605060303030202" pitchFamily="82" charset="0"/>
              </a:rPr>
              <a:t>paulo</a:t>
            </a:r>
            <a:r>
              <a:rPr lang="en-IN" sz="2400" dirty="0">
                <a:latin typeface="Imprint MT Shadow" panose="04020605060303030202" pitchFamily="82" charset="0"/>
              </a:rPr>
              <a:t> city</a:t>
            </a:r>
          </a:p>
        </p:txBody>
      </p:sp>
    </p:spTree>
    <p:extLst>
      <p:ext uri="{BB962C8B-B14F-4D97-AF65-F5344CB8AC3E}">
        <p14:creationId xmlns:p14="http://schemas.microsoft.com/office/powerpoint/2010/main" val="92060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00F31-3308-4054-B205-F8DAFBA6625A}"/>
              </a:ext>
            </a:extLst>
          </p:cNvPr>
          <p:cNvPicPr>
            <a:picLocks noChangeAspect="1"/>
          </p:cNvPicPr>
          <p:nvPr/>
        </p:nvPicPr>
        <p:blipFill>
          <a:blip r:embed="rId2"/>
          <a:stretch>
            <a:fillRect/>
          </a:stretch>
        </p:blipFill>
        <p:spPr>
          <a:xfrm>
            <a:off x="390343" y="1727830"/>
            <a:ext cx="7443017" cy="31059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Rectangle 3">
            <a:extLst>
              <a:ext uri="{FF2B5EF4-FFF2-40B4-BE49-F238E27FC236}">
                <a16:creationId xmlns:a16="http://schemas.microsoft.com/office/drawing/2014/main" id="{4939AD18-4E94-4297-80F4-37FBA020E80B}"/>
              </a:ext>
            </a:extLst>
          </p:cNvPr>
          <p:cNvSpPr/>
          <p:nvPr/>
        </p:nvSpPr>
        <p:spPr>
          <a:xfrm>
            <a:off x="8046720" y="2006822"/>
            <a:ext cx="3379017" cy="4429896"/>
          </a:xfrm>
          <a:prstGeom prst="rect">
            <a:avLst/>
          </a:prstGeom>
          <a:gradFill>
            <a:gsLst>
              <a:gs pos="0">
                <a:schemeClr val="accent3">
                  <a:lumMod val="40000"/>
                  <a:lumOff val="60000"/>
                </a:schemeClr>
              </a:gs>
              <a:gs pos="100000">
                <a:schemeClr val="accent4">
                  <a:lumMod val="50000"/>
                </a:schemeClr>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1900" b="0" i="0" dirty="0">
                <a:effectLst/>
                <a:latin typeface="Imprint MT Shadow" panose="04020605060303030202" pitchFamily="82" charset="0"/>
              </a:rPr>
              <a:t>This comparison aims to understand whether there is a correlation between the time taken for delivery and customer satisfaction levels. A shorter shipping duration may lead to higher review scores, indicating greater satisfaction with the timeliness of order fulfilment.</a:t>
            </a:r>
          </a:p>
        </p:txBody>
      </p:sp>
      <p:sp>
        <p:nvSpPr>
          <p:cNvPr id="2" name="TextBox 1">
            <a:extLst>
              <a:ext uri="{FF2B5EF4-FFF2-40B4-BE49-F238E27FC236}">
                <a16:creationId xmlns:a16="http://schemas.microsoft.com/office/drawing/2014/main" id="{68A98309-4139-4295-8B31-E923611A9B77}"/>
              </a:ext>
            </a:extLst>
          </p:cNvPr>
          <p:cNvSpPr txBox="1"/>
          <p:nvPr/>
        </p:nvSpPr>
        <p:spPr>
          <a:xfrm>
            <a:off x="1015999" y="133104"/>
            <a:ext cx="9267483" cy="830997"/>
          </a:xfrm>
          <a:prstGeom prst="rect">
            <a:avLst/>
          </a:prstGeom>
          <a:noFill/>
        </p:spPr>
        <p:txBody>
          <a:bodyPr wrap="square" rtlCol="0">
            <a:spAutoFit/>
          </a:bodyPr>
          <a:lstStyle/>
          <a:p>
            <a:r>
              <a:rPr lang="en-IN" sz="2400" dirty="0">
                <a:latin typeface="Imprint MT Shadow" panose="04020605060303030202" pitchFamily="82" charset="0"/>
              </a:rPr>
              <a:t>Relationship between shipping days Vs review scores.</a:t>
            </a:r>
          </a:p>
          <a:p>
            <a:endParaRPr lang="en-IN" sz="2400" dirty="0"/>
          </a:p>
        </p:txBody>
      </p:sp>
    </p:spTree>
    <p:extLst>
      <p:ext uri="{BB962C8B-B14F-4D97-AF65-F5344CB8AC3E}">
        <p14:creationId xmlns:p14="http://schemas.microsoft.com/office/powerpoint/2010/main" val="337751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BB3A5-C2A1-8B1C-3F03-816CB48CFCF3}"/>
              </a:ext>
            </a:extLst>
          </p:cNvPr>
          <p:cNvSpPr txBox="1"/>
          <p:nvPr/>
        </p:nvSpPr>
        <p:spPr>
          <a:xfrm>
            <a:off x="985520" y="3136612"/>
            <a:ext cx="9682480" cy="584775"/>
          </a:xfrm>
          <a:prstGeom prst="rect">
            <a:avLst/>
          </a:prstGeom>
          <a:noFill/>
        </p:spPr>
        <p:txBody>
          <a:bodyPr wrap="square" rtlCol="0">
            <a:spAutoFit/>
          </a:bodyPr>
          <a:lstStyle/>
          <a:p>
            <a:pPr algn="ctr"/>
            <a:r>
              <a:rPr lang="en-GB" sz="3200" dirty="0">
                <a:latin typeface="Imprint MT Shadow" panose="04020605060303030202" pitchFamily="82" charset="0"/>
              </a:rPr>
              <a:t>Additional Key Points for Further Analysis</a:t>
            </a:r>
            <a:endParaRPr lang="en-IN" sz="3200" dirty="0">
              <a:latin typeface="Imprint MT Shadow" panose="04020605060303030202" pitchFamily="82" charset="0"/>
            </a:endParaRPr>
          </a:p>
        </p:txBody>
      </p:sp>
    </p:spTree>
    <p:extLst>
      <p:ext uri="{BB962C8B-B14F-4D97-AF65-F5344CB8AC3E}">
        <p14:creationId xmlns:p14="http://schemas.microsoft.com/office/powerpoint/2010/main" val="19423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40D30-B737-16F8-C4C8-52C5CCB4779D}"/>
              </a:ext>
            </a:extLst>
          </p:cNvPr>
          <p:cNvSpPr txBox="1">
            <a:spLocks/>
          </p:cNvSpPr>
          <p:nvPr/>
        </p:nvSpPr>
        <p:spPr>
          <a:xfrm>
            <a:off x="696911" y="229198"/>
            <a:ext cx="9404723" cy="847762"/>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solidFill>
                <a:latin typeface="Imprint MT Shadow" panose="04020605060303030202" pitchFamily="82" charset="0"/>
                <a:cs typeface="Times New Roman" panose="02020603050405020304" pitchFamily="18" charset="0"/>
              </a:rPr>
              <a:t>Total Orders and Sales expenses according to City</a:t>
            </a:r>
            <a:endParaRPr lang="en-IN" sz="2400" dirty="0">
              <a:solidFill>
                <a:schemeClr val="tx1"/>
              </a:solidFill>
              <a:latin typeface="Imprint MT Shadow" panose="04020605060303030202" pitchFamily="82" charset="0"/>
              <a:cs typeface="Times New Roman" panose="02020603050405020304" pitchFamily="18" charset="0"/>
            </a:endParaRPr>
          </a:p>
        </p:txBody>
      </p:sp>
      <p:pic>
        <p:nvPicPr>
          <p:cNvPr id="9" name="Picture 8">
            <a:extLst>
              <a:ext uri="{FF2B5EF4-FFF2-40B4-BE49-F238E27FC236}">
                <a16:creationId xmlns:a16="http://schemas.microsoft.com/office/drawing/2014/main" id="{C58F1487-FED2-4F90-62FB-771E19EE2DBA}"/>
              </a:ext>
            </a:extLst>
          </p:cNvPr>
          <p:cNvPicPr>
            <a:picLocks noChangeAspect="1"/>
          </p:cNvPicPr>
          <p:nvPr/>
        </p:nvPicPr>
        <p:blipFill>
          <a:blip r:embed="rId2"/>
          <a:stretch>
            <a:fillRect/>
          </a:stretch>
        </p:blipFill>
        <p:spPr>
          <a:xfrm>
            <a:off x="425268" y="1263008"/>
            <a:ext cx="5670731" cy="44164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p:spPr>
      </p:pic>
      <p:sp>
        <p:nvSpPr>
          <p:cNvPr id="10" name="Rectangle 9">
            <a:extLst>
              <a:ext uri="{FF2B5EF4-FFF2-40B4-BE49-F238E27FC236}">
                <a16:creationId xmlns:a16="http://schemas.microsoft.com/office/drawing/2014/main" id="{88FD7F68-AED3-96D6-27BC-38D127E6B8FF}"/>
              </a:ext>
            </a:extLst>
          </p:cNvPr>
          <p:cNvSpPr/>
          <p:nvPr/>
        </p:nvSpPr>
        <p:spPr>
          <a:xfrm>
            <a:off x="7051040" y="2411012"/>
            <a:ext cx="4715692" cy="3962400"/>
          </a:xfrm>
          <a:prstGeom prst="rect">
            <a:avLst/>
          </a:prstGeom>
          <a:gradFill>
            <a:gsLst>
              <a:gs pos="0">
                <a:schemeClr val="tx1">
                  <a:lumMod val="85000"/>
                  <a:lumOff val="15000"/>
                </a:schemeClr>
              </a:gs>
              <a:gs pos="100000">
                <a:schemeClr val="accent3">
                  <a:lumMod val="50000"/>
                </a:schemeClr>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b="1" dirty="0">
                <a:solidFill>
                  <a:schemeClr val="bg1"/>
                </a:solidFill>
                <a:latin typeface="Imprint MT Shadow" panose="04020605060303030202" pitchFamily="82" charset="0"/>
                <a:cs typeface="Times New Roman" panose="02020603050405020304" pitchFamily="18" charset="0"/>
              </a:rPr>
              <a:t>By examining this data, Olist can identify which cities contribute the most to its order volume and sales revenue, as well as understand the associated expenses incurred in these regions. </a:t>
            </a:r>
          </a:p>
          <a:p>
            <a:pPr algn="ctr"/>
            <a:r>
              <a:rPr lang="en-GB" sz="2000" b="1" dirty="0">
                <a:solidFill>
                  <a:schemeClr val="bg1"/>
                </a:solidFill>
                <a:latin typeface="Imprint MT Shadow" panose="04020605060303030202" pitchFamily="82" charset="0"/>
                <a:cs typeface="Times New Roman" panose="02020603050405020304" pitchFamily="18" charset="0"/>
              </a:rPr>
              <a:t>Variations in total orders and sales expenses across different cities may indicate varying levels of market demand, competition, and operational costs.</a:t>
            </a:r>
          </a:p>
        </p:txBody>
      </p:sp>
    </p:spTree>
    <p:extLst>
      <p:ext uri="{BB962C8B-B14F-4D97-AF65-F5344CB8AC3E}">
        <p14:creationId xmlns:p14="http://schemas.microsoft.com/office/powerpoint/2010/main" val="78078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3FBD-5549-A4FE-7601-F51EB4A2027C}"/>
              </a:ext>
            </a:extLst>
          </p:cNvPr>
          <p:cNvSpPr txBox="1">
            <a:spLocks/>
          </p:cNvSpPr>
          <p:nvPr/>
        </p:nvSpPr>
        <p:spPr>
          <a:xfrm>
            <a:off x="1456317" y="359400"/>
            <a:ext cx="9279366" cy="1306441"/>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000" dirty="0">
                <a:solidFill>
                  <a:schemeClr val="tx1"/>
                </a:solidFill>
                <a:latin typeface="Imprint MT Shadow" panose="04020605060303030202" pitchFamily="82" charset="0"/>
                <a:cs typeface="Times New Roman" panose="02020603050405020304" pitchFamily="18" charset="0"/>
              </a:rPr>
              <a:t>Products Available Under Each Category </a:t>
            </a:r>
            <a:endParaRPr lang="en-IN" sz="3000" dirty="0">
              <a:solidFill>
                <a:schemeClr val="tx1"/>
              </a:solidFill>
              <a:latin typeface="Imprint MT Shadow" panose="040206050603030302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BEFF921-F906-DBD7-4911-334CB9362327}"/>
              </a:ext>
            </a:extLst>
          </p:cNvPr>
          <p:cNvSpPr txBox="1">
            <a:spLocks/>
          </p:cNvSpPr>
          <p:nvPr/>
        </p:nvSpPr>
        <p:spPr>
          <a:xfrm>
            <a:off x="5648961" y="1895691"/>
            <a:ext cx="6123886" cy="363219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endParaRPr lang="en-IN" dirty="0">
              <a:latin typeface="Imprint MT Shadow" panose="04020605060303030202" pitchFamily="82" charset="0"/>
              <a:cs typeface="Times New Roman" panose="02020603050405020304" pitchFamily="18" charset="0"/>
            </a:endParaRPr>
          </a:p>
        </p:txBody>
      </p:sp>
      <p:sp>
        <p:nvSpPr>
          <p:cNvPr id="4" name="Rectangle 3">
            <a:extLst>
              <a:ext uri="{FF2B5EF4-FFF2-40B4-BE49-F238E27FC236}">
                <a16:creationId xmlns:a16="http://schemas.microsoft.com/office/drawing/2014/main" id="{34D2F656-2CC1-181D-EDB7-1A684ED7559B}"/>
              </a:ext>
            </a:extLst>
          </p:cNvPr>
          <p:cNvSpPr>
            <a:spLocks noChangeArrowheads="1"/>
          </p:cNvSpPr>
          <p:nvPr/>
        </p:nvSpPr>
        <p:spPr bwMode="auto">
          <a:xfrm>
            <a:off x="0" y="0"/>
            <a:ext cx="8051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7. Products Available Under Each Category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1A659E6-1A0F-7CE0-6D70-CFAE251C9857}"/>
              </a:ext>
            </a:extLst>
          </p:cNvPr>
          <p:cNvPicPr>
            <a:picLocks noChangeAspect="1"/>
          </p:cNvPicPr>
          <p:nvPr/>
        </p:nvPicPr>
        <p:blipFill>
          <a:blip r:embed="rId2"/>
          <a:stretch>
            <a:fillRect/>
          </a:stretch>
        </p:blipFill>
        <p:spPr>
          <a:xfrm>
            <a:off x="843280" y="1227248"/>
            <a:ext cx="5348832" cy="4403503"/>
          </a:xfrm>
          <a:prstGeom prst="rect">
            <a:avLst/>
          </a:prstGeom>
        </p:spPr>
      </p:pic>
      <p:sp>
        <p:nvSpPr>
          <p:cNvPr id="6" name="Rectangle 5">
            <a:extLst>
              <a:ext uri="{FF2B5EF4-FFF2-40B4-BE49-F238E27FC236}">
                <a16:creationId xmlns:a16="http://schemas.microsoft.com/office/drawing/2014/main" id="{21B4281E-CD63-13F7-EE66-DE000885CD68}"/>
              </a:ext>
            </a:extLst>
          </p:cNvPr>
          <p:cNvSpPr/>
          <p:nvPr/>
        </p:nvSpPr>
        <p:spPr>
          <a:xfrm>
            <a:off x="7305040" y="2387601"/>
            <a:ext cx="4358640" cy="4023359"/>
          </a:xfrm>
          <a:prstGeom prst="rect">
            <a:avLst/>
          </a:prstGeom>
          <a:gradFill>
            <a:gsLst>
              <a:gs pos="0">
                <a:schemeClr val="accent3">
                  <a:lumMod val="40000"/>
                  <a:lumOff val="60000"/>
                </a:schemeClr>
              </a:gs>
              <a:gs pos="51300">
                <a:schemeClr val="accent5">
                  <a:lumMod val="40000"/>
                  <a:lumOff val="60000"/>
                </a:schemeClr>
              </a:gs>
              <a:gs pos="100000">
                <a:srgbClr val="92D050"/>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kern="100" dirty="0">
                <a:effectLst/>
                <a:latin typeface="Imprint MT Shadow" panose="04020605060303030202" pitchFamily="82" charset="0"/>
                <a:ea typeface="Calibri" panose="020F0502020204030204" pitchFamily="34" charset="0"/>
                <a:cs typeface="Times New Roman" panose="02020603050405020304" pitchFamily="18" charset="0"/>
              </a:rPr>
              <a:t>The analysis of product distribution across categories on the Olist platform reveals varying concentrations of products, with certain categories exhibiting higher representation than others. </a:t>
            </a:r>
          </a:p>
        </p:txBody>
      </p:sp>
    </p:spTree>
    <p:extLst>
      <p:ext uri="{BB962C8B-B14F-4D97-AF65-F5344CB8AC3E}">
        <p14:creationId xmlns:p14="http://schemas.microsoft.com/office/powerpoint/2010/main" val="93205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BA98-A26A-7CCE-EFB4-E21DE4F533CE}"/>
              </a:ext>
            </a:extLst>
          </p:cNvPr>
          <p:cNvSpPr txBox="1">
            <a:spLocks/>
          </p:cNvSpPr>
          <p:nvPr/>
        </p:nvSpPr>
        <p:spPr>
          <a:xfrm>
            <a:off x="1422400" y="326222"/>
            <a:ext cx="9652000" cy="1293028"/>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dirty="0">
                <a:solidFill>
                  <a:schemeClr val="tx1"/>
                </a:solidFill>
                <a:latin typeface="Imprint MT Shadow" panose="04020605060303030202" pitchFamily="82" charset="0"/>
                <a:ea typeface="Calibri" panose="020F0502020204030204" pitchFamily="34" charset="0"/>
                <a:cs typeface="Times New Roman" panose="02020603050405020304" pitchFamily="18" charset="0"/>
              </a:rPr>
              <a:t>Total Orders Received According to Year</a:t>
            </a:r>
            <a:endParaRPr lang="en-IN" sz="3000" dirty="0">
              <a:solidFill>
                <a:schemeClr val="tx1"/>
              </a:solidFill>
              <a:latin typeface="Imprint MT Shadow" panose="040206050603030302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6B9D82-8572-1468-64AD-A192CD026CD1}"/>
              </a:ext>
            </a:extLst>
          </p:cNvPr>
          <p:cNvSpPr txBox="1">
            <a:spLocks/>
          </p:cNvSpPr>
          <p:nvPr/>
        </p:nvSpPr>
        <p:spPr>
          <a:xfrm>
            <a:off x="836579" y="2529840"/>
            <a:ext cx="7247945" cy="348996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endParaRPr lang="en-IN" dirty="0">
              <a:solidFill>
                <a:schemeClr val="tx1"/>
              </a:solidFill>
              <a:latin typeface="Imprint MT Shadow" panose="04020605060303030202" pitchFamily="82" charset="0"/>
              <a:cs typeface="Times New Roman" panose="02020603050405020304" pitchFamily="18" charset="0"/>
            </a:endParaRPr>
          </a:p>
        </p:txBody>
      </p:sp>
      <p:pic>
        <p:nvPicPr>
          <p:cNvPr id="4" name="Picture 3">
            <a:extLst>
              <a:ext uri="{FF2B5EF4-FFF2-40B4-BE49-F238E27FC236}">
                <a16:creationId xmlns:a16="http://schemas.microsoft.com/office/drawing/2014/main" id="{745CE6C8-12E2-BB4A-CE3F-DC57F4DC3E19}"/>
              </a:ext>
            </a:extLst>
          </p:cNvPr>
          <p:cNvPicPr>
            <a:picLocks noChangeAspect="1"/>
          </p:cNvPicPr>
          <p:nvPr/>
        </p:nvPicPr>
        <p:blipFill>
          <a:blip r:embed="rId2"/>
          <a:stretch>
            <a:fillRect/>
          </a:stretch>
        </p:blipFill>
        <p:spPr>
          <a:xfrm>
            <a:off x="453948" y="1311910"/>
            <a:ext cx="3782772" cy="3194342"/>
          </a:xfrm>
          <a:prstGeom prst="rect">
            <a:avLst/>
          </a:prstGeom>
        </p:spPr>
      </p:pic>
      <p:sp>
        <p:nvSpPr>
          <p:cNvPr id="5" name="Rectangle 4">
            <a:extLst>
              <a:ext uri="{FF2B5EF4-FFF2-40B4-BE49-F238E27FC236}">
                <a16:creationId xmlns:a16="http://schemas.microsoft.com/office/drawing/2014/main" id="{05FFB765-AFF4-888D-A32C-909BAA37B3BA}"/>
              </a:ext>
            </a:extLst>
          </p:cNvPr>
          <p:cNvSpPr/>
          <p:nvPr/>
        </p:nvSpPr>
        <p:spPr>
          <a:xfrm>
            <a:off x="5262880" y="2345690"/>
            <a:ext cx="6475172" cy="3962400"/>
          </a:xfrm>
          <a:prstGeom prst="rect">
            <a:avLst/>
          </a:prstGeom>
          <a:gradFill>
            <a:gsLst>
              <a:gs pos="0">
                <a:schemeClr val="bg2">
                  <a:lumMod val="75000"/>
                </a:schemeClr>
              </a:gs>
              <a:gs pos="100000">
                <a:srgbClr val="00B050"/>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2500" b="0" i="0" dirty="0">
                <a:effectLst/>
                <a:latin typeface="Imprint MT Shadow" panose="04020605060303030202" pitchFamily="82" charset="0"/>
              </a:rPr>
              <a:t>By examining this data, Olist can identify trends and patterns in order volume over time, gaining insights into the platform's growth trajectory and market dynamics.</a:t>
            </a:r>
          </a:p>
          <a:p>
            <a:pPr algn="ctr"/>
            <a:r>
              <a:rPr lang="en-GB" sz="2500" b="0" i="0" dirty="0">
                <a:effectLst/>
                <a:latin typeface="Imprint MT Shadow" panose="04020605060303030202" pitchFamily="82" charset="0"/>
              </a:rPr>
              <a:t>Variations in total orders across different years may indicate shifts in consumer behaviour, changes in market conditions, or the effectiveness of Olist's marketing and promotional efforts over time.</a:t>
            </a:r>
          </a:p>
          <a:p>
            <a:pPr algn="ctr"/>
            <a:endParaRPr lang="en-GB" sz="2500" b="0" i="0" dirty="0">
              <a:effectLst/>
              <a:latin typeface="Imprint MT Shadow" panose="04020605060303030202" pitchFamily="82" charset="0"/>
            </a:endParaRPr>
          </a:p>
        </p:txBody>
      </p:sp>
    </p:spTree>
    <p:extLst>
      <p:ext uri="{BB962C8B-B14F-4D97-AF65-F5344CB8AC3E}">
        <p14:creationId xmlns:p14="http://schemas.microsoft.com/office/powerpoint/2010/main" val="17469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33CD-B5D7-C228-0FDB-3CCC5059B768}"/>
              </a:ext>
            </a:extLst>
          </p:cNvPr>
          <p:cNvSpPr txBox="1">
            <a:spLocks/>
          </p:cNvSpPr>
          <p:nvPr/>
        </p:nvSpPr>
        <p:spPr>
          <a:xfrm>
            <a:off x="646111" y="452718"/>
            <a:ext cx="9404723" cy="1400530"/>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000" dirty="0">
                <a:solidFill>
                  <a:schemeClr val="tx1"/>
                </a:solidFill>
                <a:latin typeface="Imprint MT Shadow" panose="04020605060303030202" pitchFamily="82" charset="0"/>
                <a:cs typeface="Times New Roman" panose="02020603050405020304" pitchFamily="18" charset="0"/>
              </a:rPr>
              <a:t>Average days required to deliver to customer according to customer State</a:t>
            </a:r>
            <a:endParaRPr lang="en-IN" sz="3000" dirty="0">
              <a:solidFill>
                <a:schemeClr val="tx1"/>
              </a:solidFill>
              <a:latin typeface="Imprint MT Shadow" panose="040206050603030302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02DB8D-1626-F5BF-D460-A2033421DF58}"/>
              </a:ext>
            </a:extLst>
          </p:cNvPr>
          <p:cNvSpPr txBox="1">
            <a:spLocks/>
          </p:cNvSpPr>
          <p:nvPr/>
        </p:nvSpPr>
        <p:spPr>
          <a:xfrm>
            <a:off x="1295403" y="2439558"/>
            <a:ext cx="6080758" cy="358024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endParaRPr lang="en-IN" dirty="0">
              <a:solidFill>
                <a:schemeClr val="tx1"/>
              </a:solidFill>
              <a:latin typeface="Imprint MT Shadow" panose="04020605060303030202" pitchFamily="82" charset="0"/>
              <a:cs typeface="Times New Roman" panose="02020603050405020304" pitchFamily="18" charset="0"/>
            </a:endParaRPr>
          </a:p>
        </p:txBody>
      </p:sp>
      <p:pic>
        <p:nvPicPr>
          <p:cNvPr id="4" name="Picture 3">
            <a:extLst>
              <a:ext uri="{FF2B5EF4-FFF2-40B4-BE49-F238E27FC236}">
                <a16:creationId xmlns:a16="http://schemas.microsoft.com/office/drawing/2014/main" id="{39786246-8B40-AEFA-91E4-F4902E26FE12}"/>
              </a:ext>
            </a:extLst>
          </p:cNvPr>
          <p:cNvPicPr>
            <a:picLocks noChangeAspect="1"/>
          </p:cNvPicPr>
          <p:nvPr/>
        </p:nvPicPr>
        <p:blipFill>
          <a:blip r:embed="rId2"/>
          <a:stretch>
            <a:fillRect/>
          </a:stretch>
        </p:blipFill>
        <p:spPr>
          <a:xfrm>
            <a:off x="879790" y="1853248"/>
            <a:ext cx="4220529" cy="3972957"/>
          </a:xfrm>
          <a:prstGeom prst="rect">
            <a:avLst/>
          </a:prstGeom>
        </p:spPr>
      </p:pic>
      <p:sp>
        <p:nvSpPr>
          <p:cNvPr id="5" name="Rectangle 4">
            <a:extLst>
              <a:ext uri="{FF2B5EF4-FFF2-40B4-BE49-F238E27FC236}">
                <a16:creationId xmlns:a16="http://schemas.microsoft.com/office/drawing/2014/main" id="{1DB100CA-0755-6032-4ED8-53E02E7DD82B}"/>
              </a:ext>
            </a:extLst>
          </p:cNvPr>
          <p:cNvSpPr/>
          <p:nvPr/>
        </p:nvSpPr>
        <p:spPr>
          <a:xfrm>
            <a:off x="6878320" y="2450612"/>
            <a:ext cx="4876800" cy="3954670"/>
          </a:xfrm>
          <a:prstGeom prst="rect">
            <a:avLst/>
          </a:prstGeom>
          <a:gradFill>
            <a:gsLst>
              <a:gs pos="0">
                <a:schemeClr val="accent5">
                  <a:lumMod val="60000"/>
                  <a:lumOff val="40000"/>
                </a:schemeClr>
              </a:gs>
              <a:gs pos="100000">
                <a:schemeClr val="accent2">
                  <a:lumMod val="60000"/>
                  <a:lumOff val="40000"/>
                </a:schemeClr>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1900" b="0" i="0" dirty="0">
                <a:effectLst/>
                <a:latin typeface="Imprint MT Shadow" panose="04020605060303030202" pitchFamily="82" charset="0"/>
              </a:rPr>
              <a:t>The analysis of the average days required to deliver orders to customers according to their state provides insights into the efficiency of Olist's logistics and fulfilment operations across different regions. </a:t>
            </a:r>
          </a:p>
          <a:p>
            <a:pPr algn="ctr"/>
            <a:r>
              <a:rPr lang="en-GB" sz="1900" b="0" i="0" dirty="0">
                <a:effectLst/>
                <a:latin typeface="Imprint MT Shadow" panose="04020605060303030202" pitchFamily="82" charset="0"/>
              </a:rPr>
              <a:t>Variations in delivery times between states may indicate differences in shipping distances, transportation infrastructure, or order processing capabilities, which can impact the overall customer experience.</a:t>
            </a:r>
          </a:p>
        </p:txBody>
      </p:sp>
    </p:spTree>
    <p:extLst>
      <p:ext uri="{BB962C8B-B14F-4D97-AF65-F5344CB8AC3E}">
        <p14:creationId xmlns:p14="http://schemas.microsoft.com/office/powerpoint/2010/main" val="128651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0F9D3-33A3-405F-AEC0-2D00983769FC}"/>
              </a:ext>
            </a:extLst>
          </p:cNvPr>
          <p:cNvPicPr>
            <a:picLocks noChangeAspect="1"/>
          </p:cNvPicPr>
          <p:nvPr/>
        </p:nvPicPr>
        <p:blipFill>
          <a:blip r:embed="rId2"/>
          <a:stretch>
            <a:fillRect/>
          </a:stretch>
        </p:blipFill>
        <p:spPr>
          <a:xfrm>
            <a:off x="2031074" y="723283"/>
            <a:ext cx="8129852" cy="54114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6939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Notched Right 7">
            <a:extLst>
              <a:ext uri="{FF2B5EF4-FFF2-40B4-BE49-F238E27FC236}">
                <a16:creationId xmlns:a16="http://schemas.microsoft.com/office/drawing/2014/main" id="{BD1F3FB4-25A3-4B82-A29E-7C3AF3B12DB1}"/>
              </a:ext>
            </a:extLst>
          </p:cNvPr>
          <p:cNvSpPr/>
          <p:nvPr/>
        </p:nvSpPr>
        <p:spPr>
          <a:xfrm>
            <a:off x="1146875" y="2984609"/>
            <a:ext cx="3285640" cy="1350445"/>
          </a:xfrm>
          <a:prstGeom prst="notchedRightArrow">
            <a:avLst/>
          </a:prstGeom>
          <a:solidFill>
            <a:schemeClr val="accent3">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2407D71-9DCD-4502-937B-3A6FFBCB7411}"/>
              </a:ext>
            </a:extLst>
          </p:cNvPr>
          <p:cNvSpPr txBox="1"/>
          <p:nvPr/>
        </p:nvSpPr>
        <p:spPr>
          <a:xfrm>
            <a:off x="1875295" y="3429000"/>
            <a:ext cx="1828801" cy="461665"/>
          </a:xfrm>
          <a:prstGeom prst="rect">
            <a:avLst/>
          </a:prstGeom>
          <a:noFill/>
        </p:spPr>
        <p:txBody>
          <a:bodyPr wrap="square" rtlCol="0">
            <a:spAutoFit/>
          </a:bodyPr>
          <a:lstStyle/>
          <a:p>
            <a:pPr algn="ctr"/>
            <a:r>
              <a:rPr lang="en-US" sz="2400" dirty="0">
                <a:solidFill>
                  <a:schemeClr val="accent1">
                    <a:lumMod val="50000"/>
                  </a:schemeClr>
                </a:solidFill>
                <a:latin typeface="Calisto MT" panose="02040603050505030304" pitchFamily="18" charset="0"/>
              </a:rPr>
              <a:t>Group – 06 </a:t>
            </a:r>
            <a:endParaRPr lang="en-IN" sz="2400" dirty="0">
              <a:solidFill>
                <a:schemeClr val="accent1">
                  <a:lumMod val="50000"/>
                </a:schemeClr>
              </a:solidFill>
              <a:latin typeface="Calisto MT" panose="02040603050505030304" pitchFamily="18" charset="0"/>
            </a:endParaRPr>
          </a:p>
        </p:txBody>
      </p:sp>
      <p:sp>
        <p:nvSpPr>
          <p:cNvPr id="10" name="Rectangle 9">
            <a:extLst>
              <a:ext uri="{FF2B5EF4-FFF2-40B4-BE49-F238E27FC236}">
                <a16:creationId xmlns:a16="http://schemas.microsoft.com/office/drawing/2014/main" id="{98E00519-58E1-49BA-BC45-7B97BAFE30E6}"/>
              </a:ext>
            </a:extLst>
          </p:cNvPr>
          <p:cNvSpPr/>
          <p:nvPr/>
        </p:nvSpPr>
        <p:spPr>
          <a:xfrm>
            <a:off x="6675445" y="1950692"/>
            <a:ext cx="3285640" cy="4310623"/>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solidFill>
              <a:schemeClr val="accent6">
                <a:lumMod val="60000"/>
                <a:lumOff val="40000"/>
              </a:schemeClr>
            </a:solidFill>
          </a:ln>
          <a:effectLst>
            <a:outerShdw blurRad="101600" dist="127000" dir="8100000" algn="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0D7284B5-61BC-4AC3-B78C-7AED07DCBCDE}"/>
              </a:ext>
            </a:extLst>
          </p:cNvPr>
          <p:cNvSpPr/>
          <p:nvPr/>
        </p:nvSpPr>
        <p:spPr>
          <a:xfrm>
            <a:off x="6853002" y="1590261"/>
            <a:ext cx="1256036" cy="360431"/>
          </a:xfrm>
          <a:prstGeom prst="round2SameRect">
            <a:avLst>
              <a:gd name="adj1" fmla="val 42528"/>
              <a:gd name="adj2" fmla="val 0"/>
            </a:avLst>
          </a:prstGeom>
          <a:scene3d>
            <a:camera prst="orthographicFront"/>
            <a:lightRig rig="threePt" dir="t"/>
          </a:scene3d>
          <a:sp3d>
            <a:bevelT/>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Top Corners Rounded 6">
            <a:extLst>
              <a:ext uri="{FF2B5EF4-FFF2-40B4-BE49-F238E27FC236}">
                <a16:creationId xmlns:a16="http://schemas.microsoft.com/office/drawing/2014/main" id="{E28E9690-E45A-43C0-B4DB-827C73C768A0}"/>
              </a:ext>
            </a:extLst>
          </p:cNvPr>
          <p:cNvSpPr/>
          <p:nvPr/>
        </p:nvSpPr>
        <p:spPr>
          <a:xfrm rot="10800000">
            <a:off x="6980428" y="1740768"/>
            <a:ext cx="1001184" cy="586380"/>
          </a:xfrm>
          <a:prstGeom prst="round2SameRect">
            <a:avLst>
              <a:gd name="adj1" fmla="val 37354"/>
              <a:gd name="adj2" fmla="val 0"/>
            </a:avLst>
          </a:prstGeom>
          <a:solidFill>
            <a:schemeClr val="bg2">
              <a:lumMod val="60000"/>
              <a:lumOff val="40000"/>
              <a:alpha val="98000"/>
            </a:schemeClr>
          </a:soli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C0CE04E-82E7-48E0-9B0C-C63F0CF5D565}"/>
              </a:ext>
            </a:extLst>
          </p:cNvPr>
          <p:cNvSpPr txBox="1"/>
          <p:nvPr/>
        </p:nvSpPr>
        <p:spPr>
          <a:xfrm>
            <a:off x="6980428" y="2687579"/>
            <a:ext cx="2712212" cy="3139321"/>
          </a:xfrm>
          <a:prstGeom prst="rect">
            <a:avLst/>
          </a:prstGeom>
          <a:noFill/>
        </p:spPr>
        <p:txBody>
          <a:bodyPr wrap="square" rtlCol="0">
            <a:spAutoFit/>
          </a:bodyPr>
          <a:lstStyle/>
          <a:p>
            <a:pPr marL="285750" indent="-285750">
              <a:buFont typeface="Wingdings" panose="05000000000000000000" pitchFamily="2" charset="2"/>
              <a:buChar char="v"/>
            </a:pPr>
            <a:r>
              <a:rPr lang="en-US" sz="2000" dirty="0">
                <a:latin typeface="Britannic Bold" panose="020B0903060703020204" pitchFamily="34" charset="0"/>
              </a:rPr>
              <a:t>Onkar </a:t>
            </a:r>
            <a:r>
              <a:rPr lang="en-US" sz="2000" dirty="0" err="1">
                <a:latin typeface="Britannic Bold" panose="020B0903060703020204" pitchFamily="34" charset="0"/>
              </a:rPr>
              <a:t>Hadgaonkar</a:t>
            </a:r>
            <a:r>
              <a:rPr lang="en-US" sz="2000" dirty="0">
                <a:latin typeface="Britannic Bold" panose="020B0903060703020204" pitchFamily="34" charset="0"/>
              </a:rPr>
              <a:t>	</a:t>
            </a:r>
          </a:p>
          <a:p>
            <a:pPr marL="285750" indent="-285750">
              <a:buFont typeface="Wingdings" panose="05000000000000000000" pitchFamily="2" charset="2"/>
              <a:buChar char="v"/>
            </a:pPr>
            <a:r>
              <a:rPr lang="en-US" sz="2000" dirty="0">
                <a:latin typeface="Britannic Bold" panose="020B0903060703020204" pitchFamily="34" charset="0"/>
              </a:rPr>
              <a:t>Shubham Pandey</a:t>
            </a:r>
          </a:p>
          <a:p>
            <a:pPr marL="285750" indent="-285750">
              <a:buFont typeface="Wingdings" panose="05000000000000000000" pitchFamily="2" charset="2"/>
              <a:buChar char="v"/>
            </a:pPr>
            <a:endParaRPr lang="en-US" sz="2000" dirty="0">
              <a:latin typeface="Britannic Bold" panose="020B0903060703020204" pitchFamily="34" charset="0"/>
            </a:endParaRPr>
          </a:p>
          <a:p>
            <a:pPr marL="285750" indent="-285750">
              <a:buFont typeface="Wingdings" panose="05000000000000000000" pitchFamily="2" charset="2"/>
              <a:buChar char="v"/>
            </a:pPr>
            <a:r>
              <a:rPr lang="en-US" sz="2000" dirty="0">
                <a:latin typeface="Britannic Bold" panose="020B0903060703020204" pitchFamily="34" charset="0"/>
              </a:rPr>
              <a:t>Gaurav Kanere</a:t>
            </a:r>
          </a:p>
          <a:p>
            <a:pPr marL="285750" indent="-285750">
              <a:buFont typeface="Wingdings" panose="05000000000000000000" pitchFamily="2" charset="2"/>
              <a:buChar char="v"/>
            </a:pPr>
            <a:endParaRPr lang="en-US" sz="2000" dirty="0">
              <a:latin typeface="Britannic Bold" panose="020B0903060703020204" pitchFamily="34" charset="0"/>
            </a:endParaRPr>
          </a:p>
          <a:p>
            <a:pPr marL="285750" indent="-285750">
              <a:buFont typeface="Wingdings" panose="05000000000000000000" pitchFamily="2" charset="2"/>
              <a:buChar char="v"/>
            </a:pPr>
            <a:r>
              <a:rPr lang="en-US" sz="2000" dirty="0" err="1">
                <a:latin typeface="Britannic Bold" panose="020B0903060703020204" pitchFamily="34" charset="0"/>
              </a:rPr>
              <a:t>Rutuja</a:t>
            </a:r>
            <a:r>
              <a:rPr lang="en-US" sz="2000" dirty="0">
                <a:latin typeface="Britannic Bold" panose="020B0903060703020204" pitchFamily="34" charset="0"/>
              </a:rPr>
              <a:t> </a:t>
            </a:r>
            <a:r>
              <a:rPr lang="en-US" sz="2000" dirty="0" err="1">
                <a:latin typeface="Britannic Bold" panose="020B0903060703020204" pitchFamily="34" charset="0"/>
              </a:rPr>
              <a:t>Gade</a:t>
            </a:r>
            <a:endParaRPr lang="en-US" sz="2000" dirty="0">
              <a:latin typeface="Britannic Bold" panose="020B0903060703020204" pitchFamily="34" charset="0"/>
            </a:endParaRPr>
          </a:p>
          <a:p>
            <a:pPr marL="285750" indent="-285750">
              <a:buFont typeface="Wingdings" panose="05000000000000000000" pitchFamily="2" charset="2"/>
              <a:buChar char="v"/>
            </a:pPr>
            <a:endParaRPr lang="en-US" sz="2000" dirty="0">
              <a:latin typeface="Britannic Bold" panose="020B0903060703020204" pitchFamily="34" charset="0"/>
            </a:endParaRPr>
          </a:p>
          <a:p>
            <a:pPr marL="285750" indent="-285750">
              <a:buFont typeface="Wingdings" panose="05000000000000000000" pitchFamily="2" charset="2"/>
              <a:buChar char="v"/>
            </a:pPr>
            <a:r>
              <a:rPr lang="en-US" sz="2000" dirty="0">
                <a:latin typeface="Britannic Bold" panose="020B0903060703020204" pitchFamily="34" charset="0"/>
              </a:rPr>
              <a:t>Anurag Gupta</a:t>
            </a:r>
          </a:p>
          <a:p>
            <a:endParaRPr lang="en-IN" dirty="0"/>
          </a:p>
        </p:txBody>
      </p:sp>
      <p:sp>
        <p:nvSpPr>
          <p:cNvPr id="5" name="Rectangle: Diagonal Corners Snipped 4">
            <a:extLst>
              <a:ext uri="{FF2B5EF4-FFF2-40B4-BE49-F238E27FC236}">
                <a16:creationId xmlns:a16="http://schemas.microsoft.com/office/drawing/2014/main" id="{22F7675D-83E8-4E9E-B957-59508F97B0F8}"/>
              </a:ext>
            </a:extLst>
          </p:cNvPr>
          <p:cNvSpPr/>
          <p:nvPr/>
        </p:nvSpPr>
        <p:spPr>
          <a:xfrm>
            <a:off x="7751299" y="252047"/>
            <a:ext cx="4087823" cy="844062"/>
          </a:xfrm>
          <a:prstGeom prst="snip2DiagRect">
            <a:avLst>
              <a:gd name="adj1" fmla="val 0"/>
              <a:gd name="adj2" fmla="val 50000"/>
            </a:avLst>
          </a:prstGeom>
          <a:solidFill>
            <a:schemeClr val="tx1">
              <a:lumMod val="75000"/>
              <a:lumOff val="25000"/>
            </a:schemeClr>
          </a:solidFill>
          <a:effectLst>
            <a:glow rad="228600">
              <a:schemeClr val="accent1">
                <a:satMod val="175000"/>
                <a:alpha val="40000"/>
              </a:schemeClr>
            </a:glow>
          </a:effectLst>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90D3772-8C9D-4867-9980-370BCE7524F2}"/>
              </a:ext>
            </a:extLst>
          </p:cNvPr>
          <p:cNvSpPr txBox="1"/>
          <p:nvPr/>
        </p:nvSpPr>
        <p:spPr>
          <a:xfrm>
            <a:off x="8109038" y="443245"/>
            <a:ext cx="2821559" cy="523220"/>
          </a:xfrm>
          <a:prstGeom prst="rect">
            <a:avLst/>
          </a:prstGeom>
          <a:noFill/>
        </p:spPr>
        <p:txBody>
          <a:bodyPr wrap="square" rtlCol="0">
            <a:spAutoFit/>
          </a:bodyPr>
          <a:lstStyle/>
          <a:p>
            <a:pPr algn="ctr"/>
            <a:r>
              <a:rPr lang="en-US" sz="2800" dirty="0">
                <a:solidFill>
                  <a:schemeClr val="accent6">
                    <a:lumMod val="40000"/>
                    <a:lumOff val="60000"/>
                  </a:schemeClr>
                </a:solidFill>
              </a:rPr>
              <a:t>Group Members</a:t>
            </a:r>
            <a:endParaRPr lang="en-IN" sz="2800" dirty="0">
              <a:solidFill>
                <a:schemeClr val="accent6">
                  <a:lumMod val="40000"/>
                  <a:lumOff val="60000"/>
                </a:schemeClr>
              </a:solidFill>
            </a:endParaRPr>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B02CA-7DE8-0A16-D714-4CC433D32A8D}"/>
              </a:ext>
            </a:extLst>
          </p:cNvPr>
          <p:cNvSpPr>
            <a:spLocks noGrp="1"/>
          </p:cNvSpPr>
          <p:nvPr>
            <p:ph type="title"/>
          </p:nvPr>
        </p:nvSpPr>
        <p:spPr/>
        <p:txBody>
          <a:bodyPr>
            <a:normAutofit/>
          </a:bodyPr>
          <a:lstStyle/>
          <a:p>
            <a:pPr algn="ctr"/>
            <a:r>
              <a:rPr lang="en-GB" sz="3000" dirty="0">
                <a:latin typeface="Times New Roman" panose="02020603050405020304" pitchFamily="18" charset="0"/>
                <a:cs typeface="Times New Roman" panose="02020603050405020304" pitchFamily="18" charset="0"/>
              </a:rPr>
              <a:t>Overall Project Information</a:t>
            </a:r>
            <a:endParaRPr lang="en-IN" sz="3000"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3EB7BF7-31BF-75DA-6682-C581A80D6025}"/>
              </a:ext>
            </a:extLst>
          </p:cNvPr>
          <p:cNvSpPr>
            <a:spLocks noGrp="1"/>
          </p:cNvSpPr>
          <p:nvPr>
            <p:ph idx="1"/>
          </p:nvPr>
        </p:nvSpPr>
        <p:spPr>
          <a:xfrm>
            <a:off x="1090708" y="2603500"/>
            <a:ext cx="9516332" cy="3416300"/>
          </a:xfrm>
        </p:spPr>
        <p:txBody>
          <a:bodyPr>
            <a:normAutofit/>
          </a:bodyPr>
          <a:lstStyle/>
          <a:p>
            <a:pPr marL="0" indent="0">
              <a:lnSpc>
                <a:spcPct val="150000"/>
              </a:lnSpc>
              <a:buNone/>
            </a:pPr>
            <a:r>
              <a:rPr lang="en-GB" sz="1800" dirty="0">
                <a:latin typeface="Times New Roman" panose="02020603050405020304" pitchFamily="18" charset="0"/>
                <a:cs typeface="Times New Roman" panose="02020603050405020304" pitchFamily="18" charset="0"/>
              </a:rPr>
              <a:t>The Olist Store Ecommerce database contains information about sales transactions, customers, products, and orders. It includes data such as order details, payment information, customer reviews, and delivery status. The database schema comprises tables for orders, customers, products, payments, reviews, and shipping.</a:t>
            </a:r>
          </a:p>
          <a:p>
            <a:pPr marL="0" indent="0">
              <a:lnSpc>
                <a:spcPct val="150000"/>
              </a:lnSpc>
              <a:buNone/>
            </a:pPr>
            <a:endParaRPr lang="en-GB"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97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A8D0B-94FA-9511-D7F2-E3355E47884A}"/>
              </a:ext>
            </a:extLst>
          </p:cNvPr>
          <p:cNvSpPr>
            <a:spLocks noGrp="1"/>
          </p:cNvSpPr>
          <p:nvPr>
            <p:ph type="title"/>
          </p:nvPr>
        </p:nvSpPr>
        <p:spPr/>
        <p:txBody>
          <a:bodyPr>
            <a:normAutofit/>
          </a:bodyPr>
          <a:lstStyle/>
          <a:p>
            <a:pPr algn="ctr"/>
            <a:r>
              <a:rPr lang="en-GB" sz="3000" dirty="0">
                <a:latin typeface="Times New Roman" panose="02020603050405020304" pitchFamily="18" charset="0"/>
                <a:cs typeface="Times New Roman" panose="02020603050405020304" pitchFamily="18" charset="0"/>
              </a:rPr>
              <a:t>Overall Project Objective</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7F2929-84EE-AF21-1B34-22FD907E5125}"/>
              </a:ext>
            </a:extLst>
          </p:cNvPr>
          <p:cNvSpPr>
            <a:spLocks noGrp="1"/>
          </p:cNvSpPr>
          <p:nvPr>
            <p:ph idx="1"/>
          </p:nvPr>
        </p:nvSpPr>
        <p:spPr>
          <a:xfrm>
            <a:off x="1295402" y="2540000"/>
            <a:ext cx="9601196" cy="3555181"/>
          </a:xfrm>
        </p:spPr>
        <p:txBody>
          <a:bodyPr/>
          <a:lstStyle/>
          <a:p>
            <a:pPr marL="0" indent="0" algn="just">
              <a:lnSpc>
                <a:spcPct val="150000"/>
              </a:lnSpc>
              <a:buNone/>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To assess and optimize Olist's operational efficiency, customer satisfaction, and market performance by analyzing key performance indicators (KPIs) related to weekday vs. weekend order patterns, payment statistics, delivery times for specific product categories, geographical customer behaviour, and customer satisfaction metrics.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948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CA585A-9BA3-470F-877E-3E87587FABF2}"/>
              </a:ext>
            </a:extLst>
          </p:cNvPr>
          <p:cNvSpPr/>
          <p:nvPr/>
        </p:nvSpPr>
        <p:spPr>
          <a:xfrm>
            <a:off x="140677" y="196948"/>
            <a:ext cx="11915335" cy="661181"/>
          </a:xfrm>
          <a:prstGeom prst="roundRect">
            <a:avLst>
              <a:gd name="adj" fmla="val 50000"/>
            </a:avLst>
          </a:prstGeom>
          <a:solidFill>
            <a:schemeClr val="bg1"/>
          </a:solidFill>
          <a:ln>
            <a:noFill/>
          </a:ln>
          <a:effectLst>
            <a:innerShdw blurRad="3683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04D919EE-6C9B-4D4D-9D33-87CC393EC929}"/>
              </a:ext>
            </a:extLst>
          </p:cNvPr>
          <p:cNvSpPr/>
          <p:nvPr/>
        </p:nvSpPr>
        <p:spPr>
          <a:xfrm>
            <a:off x="279009" y="400929"/>
            <a:ext cx="11633981" cy="253219"/>
          </a:xfrm>
          <a:prstGeom prst="roundRect">
            <a:avLst>
              <a:gd name="adj" fmla="val 50000"/>
            </a:avLst>
          </a:prstGeom>
          <a:solidFill>
            <a:schemeClr val="bg1">
              <a:lumMod val="50000"/>
            </a:schemeClr>
          </a:solidFill>
          <a:ln>
            <a:solidFill>
              <a:schemeClr val="bg1">
                <a:lumMod val="8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a:extLst>
              <a:ext uri="{FF2B5EF4-FFF2-40B4-BE49-F238E27FC236}">
                <a16:creationId xmlns:a16="http://schemas.microsoft.com/office/drawing/2014/main" id="{B80BC6C5-1E4E-4B25-BA92-00A499D844C7}"/>
              </a:ext>
            </a:extLst>
          </p:cNvPr>
          <p:cNvSpPr/>
          <p:nvPr/>
        </p:nvSpPr>
        <p:spPr>
          <a:xfrm>
            <a:off x="87395" y="3170165"/>
            <a:ext cx="2481775" cy="3124786"/>
          </a:xfrm>
          <a:custGeom>
            <a:avLst/>
            <a:gdLst>
              <a:gd name="connsiteX0" fmla="*/ 1102555 w 2205110"/>
              <a:gd name="connsiteY0" fmla="*/ 210428 h 2719752"/>
              <a:gd name="connsiteX1" fmla="*/ 942536 w 2205110"/>
              <a:gd name="connsiteY1" fmla="*/ 358139 h 2719752"/>
              <a:gd name="connsiteX2" fmla="*/ 1102555 w 2205110"/>
              <a:gd name="connsiteY2" fmla="*/ 505850 h 2719752"/>
              <a:gd name="connsiteX3" fmla="*/ 1262574 w 2205110"/>
              <a:gd name="connsiteY3" fmla="*/ 358139 h 2719752"/>
              <a:gd name="connsiteX4" fmla="*/ 1102555 w 2205110"/>
              <a:gd name="connsiteY4" fmla="*/ 210428 h 2719752"/>
              <a:gd name="connsiteX5" fmla="*/ 1102555 w 2205110"/>
              <a:gd name="connsiteY5" fmla="*/ 0 h 2719752"/>
              <a:gd name="connsiteX6" fmla="*/ 2205110 w 2205110"/>
              <a:gd name="connsiteY6" fmla="*/ 1359876 h 2719752"/>
              <a:gd name="connsiteX7" fmla="*/ 1102555 w 2205110"/>
              <a:gd name="connsiteY7" fmla="*/ 2719752 h 2719752"/>
              <a:gd name="connsiteX8" fmla="*/ 0 w 2205110"/>
              <a:gd name="connsiteY8" fmla="*/ 1359876 h 2719752"/>
              <a:gd name="connsiteX9" fmla="*/ 1102555 w 2205110"/>
              <a:gd name="connsiteY9" fmla="*/ 0 h 27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5110" h="2719752">
                <a:moveTo>
                  <a:pt x="1102555" y="210428"/>
                </a:moveTo>
                <a:cubicBezTo>
                  <a:pt x="1014179" y="210428"/>
                  <a:pt x="942536" y="276560"/>
                  <a:pt x="942536" y="358139"/>
                </a:cubicBezTo>
                <a:cubicBezTo>
                  <a:pt x="942536" y="439718"/>
                  <a:pt x="1014179" y="505850"/>
                  <a:pt x="1102555" y="505850"/>
                </a:cubicBezTo>
                <a:cubicBezTo>
                  <a:pt x="1190931" y="505850"/>
                  <a:pt x="1262574" y="439718"/>
                  <a:pt x="1262574" y="358139"/>
                </a:cubicBezTo>
                <a:cubicBezTo>
                  <a:pt x="1262574" y="276560"/>
                  <a:pt x="1190931" y="210428"/>
                  <a:pt x="1102555" y="210428"/>
                </a:cubicBezTo>
                <a:close/>
                <a:moveTo>
                  <a:pt x="1102555" y="0"/>
                </a:moveTo>
                <a:cubicBezTo>
                  <a:pt x="1711479" y="0"/>
                  <a:pt x="2205110" y="608837"/>
                  <a:pt x="2205110" y="1359876"/>
                </a:cubicBezTo>
                <a:cubicBezTo>
                  <a:pt x="2205110" y="2110915"/>
                  <a:pt x="1711479" y="2719752"/>
                  <a:pt x="1102555" y="2719752"/>
                </a:cubicBezTo>
                <a:cubicBezTo>
                  <a:pt x="493631" y="2719752"/>
                  <a:pt x="0" y="2110915"/>
                  <a:pt x="0" y="1359876"/>
                </a:cubicBezTo>
                <a:cubicBezTo>
                  <a:pt x="0" y="608837"/>
                  <a:pt x="493631" y="0"/>
                  <a:pt x="1102555" y="0"/>
                </a:cubicBezTo>
                <a:close/>
              </a:path>
            </a:pathLst>
          </a:custGeom>
          <a:gradFill flip="none" rotWithShape="1">
            <a:gsLst>
              <a:gs pos="0">
                <a:srgbClr val="33CC33"/>
              </a:gs>
              <a:gs pos="100000">
                <a:srgbClr val="FFC000"/>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Freeform: Shape 10">
            <a:extLst>
              <a:ext uri="{FF2B5EF4-FFF2-40B4-BE49-F238E27FC236}">
                <a16:creationId xmlns:a16="http://schemas.microsoft.com/office/drawing/2014/main" id="{AE1B72F6-A534-485A-93E4-CF9F182D1C65}"/>
              </a:ext>
            </a:extLst>
          </p:cNvPr>
          <p:cNvSpPr/>
          <p:nvPr/>
        </p:nvSpPr>
        <p:spPr>
          <a:xfrm>
            <a:off x="2649415" y="2374363"/>
            <a:ext cx="2508739" cy="3124786"/>
          </a:xfrm>
          <a:custGeom>
            <a:avLst/>
            <a:gdLst>
              <a:gd name="connsiteX0" fmla="*/ 1102555 w 2205110"/>
              <a:gd name="connsiteY0" fmla="*/ 210428 h 2719752"/>
              <a:gd name="connsiteX1" fmla="*/ 942536 w 2205110"/>
              <a:gd name="connsiteY1" fmla="*/ 358139 h 2719752"/>
              <a:gd name="connsiteX2" fmla="*/ 1102555 w 2205110"/>
              <a:gd name="connsiteY2" fmla="*/ 505850 h 2719752"/>
              <a:gd name="connsiteX3" fmla="*/ 1262574 w 2205110"/>
              <a:gd name="connsiteY3" fmla="*/ 358139 h 2719752"/>
              <a:gd name="connsiteX4" fmla="*/ 1102555 w 2205110"/>
              <a:gd name="connsiteY4" fmla="*/ 210428 h 2719752"/>
              <a:gd name="connsiteX5" fmla="*/ 1102555 w 2205110"/>
              <a:gd name="connsiteY5" fmla="*/ 0 h 2719752"/>
              <a:gd name="connsiteX6" fmla="*/ 2205110 w 2205110"/>
              <a:gd name="connsiteY6" fmla="*/ 1359876 h 2719752"/>
              <a:gd name="connsiteX7" fmla="*/ 1102555 w 2205110"/>
              <a:gd name="connsiteY7" fmla="*/ 2719752 h 2719752"/>
              <a:gd name="connsiteX8" fmla="*/ 0 w 2205110"/>
              <a:gd name="connsiteY8" fmla="*/ 1359876 h 2719752"/>
              <a:gd name="connsiteX9" fmla="*/ 1102555 w 2205110"/>
              <a:gd name="connsiteY9" fmla="*/ 0 h 27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5110" h="2719752">
                <a:moveTo>
                  <a:pt x="1102555" y="210428"/>
                </a:moveTo>
                <a:cubicBezTo>
                  <a:pt x="1014179" y="210428"/>
                  <a:pt x="942536" y="276560"/>
                  <a:pt x="942536" y="358139"/>
                </a:cubicBezTo>
                <a:cubicBezTo>
                  <a:pt x="942536" y="439718"/>
                  <a:pt x="1014179" y="505850"/>
                  <a:pt x="1102555" y="505850"/>
                </a:cubicBezTo>
                <a:cubicBezTo>
                  <a:pt x="1190931" y="505850"/>
                  <a:pt x="1262574" y="439718"/>
                  <a:pt x="1262574" y="358139"/>
                </a:cubicBezTo>
                <a:cubicBezTo>
                  <a:pt x="1262574" y="276560"/>
                  <a:pt x="1190931" y="210428"/>
                  <a:pt x="1102555" y="210428"/>
                </a:cubicBezTo>
                <a:close/>
                <a:moveTo>
                  <a:pt x="1102555" y="0"/>
                </a:moveTo>
                <a:cubicBezTo>
                  <a:pt x="1711479" y="0"/>
                  <a:pt x="2205110" y="608837"/>
                  <a:pt x="2205110" y="1359876"/>
                </a:cubicBezTo>
                <a:cubicBezTo>
                  <a:pt x="2205110" y="2110915"/>
                  <a:pt x="1711479" y="2719752"/>
                  <a:pt x="1102555" y="2719752"/>
                </a:cubicBezTo>
                <a:cubicBezTo>
                  <a:pt x="493631" y="2719752"/>
                  <a:pt x="0" y="2110915"/>
                  <a:pt x="0" y="1359876"/>
                </a:cubicBezTo>
                <a:cubicBezTo>
                  <a:pt x="0" y="608837"/>
                  <a:pt x="493631" y="0"/>
                  <a:pt x="1102555" y="0"/>
                </a:cubicBezTo>
                <a:close/>
              </a:path>
            </a:pathLst>
          </a:custGeom>
          <a:gradFill flip="none" rotWithShape="1">
            <a:gsLst>
              <a:gs pos="0">
                <a:schemeClr val="accent2">
                  <a:lumMod val="75000"/>
                </a:schemeClr>
              </a:gs>
              <a:gs pos="100000">
                <a:schemeClr val="accent4">
                  <a:lumMod val="60000"/>
                  <a:lumOff val="40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Freeform: Shape 11">
            <a:extLst>
              <a:ext uri="{FF2B5EF4-FFF2-40B4-BE49-F238E27FC236}">
                <a16:creationId xmlns:a16="http://schemas.microsoft.com/office/drawing/2014/main" id="{C152D06E-0AD5-42B6-A713-12561219E8E3}"/>
              </a:ext>
            </a:extLst>
          </p:cNvPr>
          <p:cNvSpPr/>
          <p:nvPr/>
        </p:nvSpPr>
        <p:spPr>
          <a:xfrm>
            <a:off x="4966915" y="3546608"/>
            <a:ext cx="2481775" cy="3124786"/>
          </a:xfrm>
          <a:custGeom>
            <a:avLst/>
            <a:gdLst>
              <a:gd name="connsiteX0" fmla="*/ 1102555 w 2205110"/>
              <a:gd name="connsiteY0" fmla="*/ 210428 h 2719752"/>
              <a:gd name="connsiteX1" fmla="*/ 942536 w 2205110"/>
              <a:gd name="connsiteY1" fmla="*/ 358139 h 2719752"/>
              <a:gd name="connsiteX2" fmla="*/ 1102555 w 2205110"/>
              <a:gd name="connsiteY2" fmla="*/ 505850 h 2719752"/>
              <a:gd name="connsiteX3" fmla="*/ 1262574 w 2205110"/>
              <a:gd name="connsiteY3" fmla="*/ 358139 h 2719752"/>
              <a:gd name="connsiteX4" fmla="*/ 1102555 w 2205110"/>
              <a:gd name="connsiteY4" fmla="*/ 210428 h 2719752"/>
              <a:gd name="connsiteX5" fmla="*/ 1102555 w 2205110"/>
              <a:gd name="connsiteY5" fmla="*/ 0 h 2719752"/>
              <a:gd name="connsiteX6" fmla="*/ 2205110 w 2205110"/>
              <a:gd name="connsiteY6" fmla="*/ 1359876 h 2719752"/>
              <a:gd name="connsiteX7" fmla="*/ 1102555 w 2205110"/>
              <a:gd name="connsiteY7" fmla="*/ 2719752 h 2719752"/>
              <a:gd name="connsiteX8" fmla="*/ 0 w 2205110"/>
              <a:gd name="connsiteY8" fmla="*/ 1359876 h 2719752"/>
              <a:gd name="connsiteX9" fmla="*/ 1102555 w 2205110"/>
              <a:gd name="connsiteY9" fmla="*/ 0 h 27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5110" h="2719752">
                <a:moveTo>
                  <a:pt x="1102555" y="210428"/>
                </a:moveTo>
                <a:cubicBezTo>
                  <a:pt x="1014179" y="210428"/>
                  <a:pt x="942536" y="276560"/>
                  <a:pt x="942536" y="358139"/>
                </a:cubicBezTo>
                <a:cubicBezTo>
                  <a:pt x="942536" y="439718"/>
                  <a:pt x="1014179" y="505850"/>
                  <a:pt x="1102555" y="505850"/>
                </a:cubicBezTo>
                <a:cubicBezTo>
                  <a:pt x="1190931" y="505850"/>
                  <a:pt x="1262574" y="439718"/>
                  <a:pt x="1262574" y="358139"/>
                </a:cubicBezTo>
                <a:cubicBezTo>
                  <a:pt x="1262574" y="276560"/>
                  <a:pt x="1190931" y="210428"/>
                  <a:pt x="1102555" y="210428"/>
                </a:cubicBezTo>
                <a:close/>
                <a:moveTo>
                  <a:pt x="1102555" y="0"/>
                </a:moveTo>
                <a:cubicBezTo>
                  <a:pt x="1711479" y="0"/>
                  <a:pt x="2205110" y="608837"/>
                  <a:pt x="2205110" y="1359876"/>
                </a:cubicBezTo>
                <a:cubicBezTo>
                  <a:pt x="2205110" y="2110915"/>
                  <a:pt x="1711479" y="2719752"/>
                  <a:pt x="1102555" y="2719752"/>
                </a:cubicBezTo>
                <a:cubicBezTo>
                  <a:pt x="493631" y="2719752"/>
                  <a:pt x="0" y="2110915"/>
                  <a:pt x="0" y="1359876"/>
                </a:cubicBezTo>
                <a:cubicBezTo>
                  <a:pt x="0" y="608837"/>
                  <a:pt x="493631" y="0"/>
                  <a:pt x="1102555" y="0"/>
                </a:cubicBezTo>
                <a:close/>
              </a:path>
            </a:pathLst>
          </a:custGeom>
          <a:gradFill flip="none" rotWithShape="1">
            <a:gsLst>
              <a:gs pos="0">
                <a:schemeClr val="accent6">
                  <a:lumMod val="60000"/>
                  <a:lumOff val="40000"/>
                </a:schemeClr>
              </a:gs>
              <a:gs pos="100000">
                <a:srgbClr val="C00000"/>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a:latin typeface="+mj-lt"/>
            </a:endParaRPr>
          </a:p>
        </p:txBody>
      </p:sp>
      <p:sp>
        <p:nvSpPr>
          <p:cNvPr id="13" name="Freeform: Shape 12">
            <a:extLst>
              <a:ext uri="{FF2B5EF4-FFF2-40B4-BE49-F238E27FC236}">
                <a16:creationId xmlns:a16="http://schemas.microsoft.com/office/drawing/2014/main" id="{50097657-770C-4C05-AFB6-96CEC73DAC87}"/>
              </a:ext>
            </a:extLst>
          </p:cNvPr>
          <p:cNvSpPr/>
          <p:nvPr/>
        </p:nvSpPr>
        <p:spPr>
          <a:xfrm>
            <a:off x="7111293" y="2025414"/>
            <a:ext cx="2481775" cy="2817935"/>
          </a:xfrm>
          <a:custGeom>
            <a:avLst/>
            <a:gdLst>
              <a:gd name="connsiteX0" fmla="*/ 1102555 w 2205110"/>
              <a:gd name="connsiteY0" fmla="*/ 210428 h 2719752"/>
              <a:gd name="connsiteX1" fmla="*/ 942536 w 2205110"/>
              <a:gd name="connsiteY1" fmla="*/ 358139 h 2719752"/>
              <a:gd name="connsiteX2" fmla="*/ 1102555 w 2205110"/>
              <a:gd name="connsiteY2" fmla="*/ 505850 h 2719752"/>
              <a:gd name="connsiteX3" fmla="*/ 1262574 w 2205110"/>
              <a:gd name="connsiteY3" fmla="*/ 358139 h 2719752"/>
              <a:gd name="connsiteX4" fmla="*/ 1102555 w 2205110"/>
              <a:gd name="connsiteY4" fmla="*/ 210428 h 2719752"/>
              <a:gd name="connsiteX5" fmla="*/ 1102555 w 2205110"/>
              <a:gd name="connsiteY5" fmla="*/ 0 h 2719752"/>
              <a:gd name="connsiteX6" fmla="*/ 2205110 w 2205110"/>
              <a:gd name="connsiteY6" fmla="*/ 1359876 h 2719752"/>
              <a:gd name="connsiteX7" fmla="*/ 1102555 w 2205110"/>
              <a:gd name="connsiteY7" fmla="*/ 2719752 h 2719752"/>
              <a:gd name="connsiteX8" fmla="*/ 0 w 2205110"/>
              <a:gd name="connsiteY8" fmla="*/ 1359876 h 2719752"/>
              <a:gd name="connsiteX9" fmla="*/ 1102555 w 2205110"/>
              <a:gd name="connsiteY9" fmla="*/ 0 h 27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5110" h="2719752">
                <a:moveTo>
                  <a:pt x="1102555" y="210428"/>
                </a:moveTo>
                <a:cubicBezTo>
                  <a:pt x="1014179" y="210428"/>
                  <a:pt x="942536" y="276560"/>
                  <a:pt x="942536" y="358139"/>
                </a:cubicBezTo>
                <a:cubicBezTo>
                  <a:pt x="942536" y="439718"/>
                  <a:pt x="1014179" y="505850"/>
                  <a:pt x="1102555" y="505850"/>
                </a:cubicBezTo>
                <a:cubicBezTo>
                  <a:pt x="1190931" y="505850"/>
                  <a:pt x="1262574" y="439718"/>
                  <a:pt x="1262574" y="358139"/>
                </a:cubicBezTo>
                <a:cubicBezTo>
                  <a:pt x="1262574" y="276560"/>
                  <a:pt x="1190931" y="210428"/>
                  <a:pt x="1102555" y="210428"/>
                </a:cubicBezTo>
                <a:close/>
                <a:moveTo>
                  <a:pt x="1102555" y="0"/>
                </a:moveTo>
                <a:cubicBezTo>
                  <a:pt x="1711479" y="0"/>
                  <a:pt x="2205110" y="608837"/>
                  <a:pt x="2205110" y="1359876"/>
                </a:cubicBezTo>
                <a:cubicBezTo>
                  <a:pt x="2205110" y="2110915"/>
                  <a:pt x="1711479" y="2719752"/>
                  <a:pt x="1102555" y="2719752"/>
                </a:cubicBezTo>
                <a:cubicBezTo>
                  <a:pt x="493631" y="2719752"/>
                  <a:pt x="0" y="2110915"/>
                  <a:pt x="0" y="1359876"/>
                </a:cubicBezTo>
                <a:cubicBezTo>
                  <a:pt x="0" y="608837"/>
                  <a:pt x="493631" y="0"/>
                  <a:pt x="1102555" y="0"/>
                </a:cubicBezTo>
                <a:close/>
              </a:path>
            </a:pathLst>
          </a:custGeom>
          <a:gradFill flip="none" rotWithShape="1">
            <a:gsLst>
              <a:gs pos="0">
                <a:schemeClr val="accent2">
                  <a:lumMod val="40000"/>
                  <a:lumOff val="60000"/>
                </a:schemeClr>
              </a:gs>
              <a:gs pos="100000">
                <a:schemeClr val="accent1">
                  <a:lumMod val="75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 name="Freeform: Shape 13">
            <a:extLst>
              <a:ext uri="{FF2B5EF4-FFF2-40B4-BE49-F238E27FC236}">
                <a16:creationId xmlns:a16="http://schemas.microsoft.com/office/drawing/2014/main" id="{F1411B34-50DB-4EF4-9079-4ABA33D499F7}"/>
              </a:ext>
            </a:extLst>
          </p:cNvPr>
          <p:cNvSpPr/>
          <p:nvPr/>
        </p:nvSpPr>
        <p:spPr>
          <a:xfrm>
            <a:off x="9322628" y="3474938"/>
            <a:ext cx="2728695" cy="3196456"/>
          </a:xfrm>
          <a:custGeom>
            <a:avLst/>
            <a:gdLst>
              <a:gd name="connsiteX0" fmla="*/ 1102555 w 2205110"/>
              <a:gd name="connsiteY0" fmla="*/ 210428 h 2719752"/>
              <a:gd name="connsiteX1" fmla="*/ 942536 w 2205110"/>
              <a:gd name="connsiteY1" fmla="*/ 358139 h 2719752"/>
              <a:gd name="connsiteX2" fmla="*/ 1102555 w 2205110"/>
              <a:gd name="connsiteY2" fmla="*/ 505850 h 2719752"/>
              <a:gd name="connsiteX3" fmla="*/ 1262574 w 2205110"/>
              <a:gd name="connsiteY3" fmla="*/ 358139 h 2719752"/>
              <a:gd name="connsiteX4" fmla="*/ 1102555 w 2205110"/>
              <a:gd name="connsiteY4" fmla="*/ 210428 h 2719752"/>
              <a:gd name="connsiteX5" fmla="*/ 1102555 w 2205110"/>
              <a:gd name="connsiteY5" fmla="*/ 0 h 2719752"/>
              <a:gd name="connsiteX6" fmla="*/ 2205110 w 2205110"/>
              <a:gd name="connsiteY6" fmla="*/ 1359876 h 2719752"/>
              <a:gd name="connsiteX7" fmla="*/ 1102555 w 2205110"/>
              <a:gd name="connsiteY7" fmla="*/ 2719752 h 2719752"/>
              <a:gd name="connsiteX8" fmla="*/ 0 w 2205110"/>
              <a:gd name="connsiteY8" fmla="*/ 1359876 h 2719752"/>
              <a:gd name="connsiteX9" fmla="*/ 1102555 w 2205110"/>
              <a:gd name="connsiteY9" fmla="*/ 0 h 271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5110" h="2719752">
                <a:moveTo>
                  <a:pt x="1102555" y="210428"/>
                </a:moveTo>
                <a:cubicBezTo>
                  <a:pt x="1014179" y="210428"/>
                  <a:pt x="942536" y="276560"/>
                  <a:pt x="942536" y="358139"/>
                </a:cubicBezTo>
                <a:cubicBezTo>
                  <a:pt x="942536" y="439718"/>
                  <a:pt x="1014179" y="505850"/>
                  <a:pt x="1102555" y="505850"/>
                </a:cubicBezTo>
                <a:cubicBezTo>
                  <a:pt x="1190931" y="505850"/>
                  <a:pt x="1262574" y="439718"/>
                  <a:pt x="1262574" y="358139"/>
                </a:cubicBezTo>
                <a:cubicBezTo>
                  <a:pt x="1262574" y="276560"/>
                  <a:pt x="1190931" y="210428"/>
                  <a:pt x="1102555" y="210428"/>
                </a:cubicBezTo>
                <a:close/>
                <a:moveTo>
                  <a:pt x="1102555" y="0"/>
                </a:moveTo>
                <a:cubicBezTo>
                  <a:pt x="1711479" y="0"/>
                  <a:pt x="2205110" y="608837"/>
                  <a:pt x="2205110" y="1359876"/>
                </a:cubicBezTo>
                <a:cubicBezTo>
                  <a:pt x="2205110" y="2110915"/>
                  <a:pt x="1711479" y="2719752"/>
                  <a:pt x="1102555" y="2719752"/>
                </a:cubicBezTo>
                <a:cubicBezTo>
                  <a:pt x="493631" y="2719752"/>
                  <a:pt x="0" y="2110915"/>
                  <a:pt x="0" y="1359876"/>
                </a:cubicBezTo>
                <a:cubicBezTo>
                  <a:pt x="0" y="608837"/>
                  <a:pt x="493631" y="0"/>
                  <a:pt x="1102555" y="0"/>
                </a:cubicBezTo>
                <a:close/>
              </a:path>
            </a:pathLst>
          </a:custGeom>
          <a:gradFill flip="none" rotWithShape="1">
            <a:gsLst>
              <a:gs pos="0">
                <a:srgbClr val="9933FF"/>
              </a:gs>
              <a:gs pos="100000">
                <a:schemeClr val="accent6">
                  <a:lumMod val="40000"/>
                  <a:lumOff val="60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5" name="Oval 14">
            <a:extLst>
              <a:ext uri="{FF2B5EF4-FFF2-40B4-BE49-F238E27FC236}">
                <a16:creationId xmlns:a16="http://schemas.microsoft.com/office/drawing/2014/main" id="{2EE84410-F43B-4E19-B570-C0280CF28FF3}"/>
              </a:ext>
            </a:extLst>
          </p:cNvPr>
          <p:cNvSpPr/>
          <p:nvPr/>
        </p:nvSpPr>
        <p:spPr>
          <a:xfrm>
            <a:off x="1024955" y="241560"/>
            <a:ext cx="612000" cy="54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3665640C-78D8-46BC-A2A4-AE9D47994748}"/>
              </a:ext>
            </a:extLst>
          </p:cNvPr>
          <p:cNvSpPr/>
          <p:nvPr/>
        </p:nvSpPr>
        <p:spPr>
          <a:xfrm>
            <a:off x="1163048" y="338732"/>
            <a:ext cx="335813" cy="315416"/>
          </a:xfrm>
          <a:prstGeom prst="ellipse">
            <a:avLst/>
          </a:prstGeom>
          <a:gradFill flip="none" rotWithShape="1">
            <a:gsLst>
              <a:gs pos="0">
                <a:srgbClr val="33CC33"/>
              </a:gs>
              <a:gs pos="100000">
                <a:srgbClr val="FFC000"/>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Oval 18">
            <a:extLst>
              <a:ext uri="{FF2B5EF4-FFF2-40B4-BE49-F238E27FC236}">
                <a16:creationId xmlns:a16="http://schemas.microsoft.com/office/drawing/2014/main" id="{68F32C20-1C38-49EF-8FC2-BE7E036DD495}"/>
              </a:ext>
            </a:extLst>
          </p:cNvPr>
          <p:cNvSpPr/>
          <p:nvPr/>
        </p:nvSpPr>
        <p:spPr>
          <a:xfrm>
            <a:off x="3572657" y="226440"/>
            <a:ext cx="612000" cy="54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8BAB0C0F-345B-4F83-A173-1F742FE5797B}"/>
              </a:ext>
            </a:extLst>
          </p:cNvPr>
          <p:cNvSpPr/>
          <p:nvPr/>
        </p:nvSpPr>
        <p:spPr>
          <a:xfrm>
            <a:off x="3705893" y="338732"/>
            <a:ext cx="335813" cy="315416"/>
          </a:xfrm>
          <a:prstGeom prst="ellipse">
            <a:avLst/>
          </a:prstGeom>
          <a:gradFill flip="none" rotWithShape="1">
            <a:gsLst>
              <a:gs pos="0">
                <a:schemeClr val="accent2">
                  <a:lumMod val="75000"/>
                </a:schemeClr>
              </a:gs>
              <a:gs pos="100000">
                <a:schemeClr val="accent4">
                  <a:lumMod val="60000"/>
                  <a:lumOff val="40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Oval 20">
            <a:extLst>
              <a:ext uri="{FF2B5EF4-FFF2-40B4-BE49-F238E27FC236}">
                <a16:creationId xmlns:a16="http://schemas.microsoft.com/office/drawing/2014/main" id="{40D50CC0-7BB7-42C3-92F4-6FD4327DB07F}"/>
              </a:ext>
            </a:extLst>
          </p:cNvPr>
          <p:cNvSpPr/>
          <p:nvPr/>
        </p:nvSpPr>
        <p:spPr>
          <a:xfrm>
            <a:off x="5881256" y="231822"/>
            <a:ext cx="612000" cy="54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5CC01A9-20A8-4CD7-B34A-2A9C09B4F3D6}"/>
              </a:ext>
            </a:extLst>
          </p:cNvPr>
          <p:cNvSpPr/>
          <p:nvPr/>
        </p:nvSpPr>
        <p:spPr>
          <a:xfrm>
            <a:off x="6019349" y="359234"/>
            <a:ext cx="335813" cy="315416"/>
          </a:xfrm>
          <a:prstGeom prst="ellipse">
            <a:avLst/>
          </a:prstGeom>
          <a:gradFill flip="none" rotWithShape="1">
            <a:gsLst>
              <a:gs pos="0">
                <a:schemeClr val="accent6">
                  <a:lumMod val="60000"/>
                  <a:lumOff val="40000"/>
                </a:schemeClr>
              </a:gs>
              <a:gs pos="100000">
                <a:srgbClr val="C00000"/>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Oval 22">
            <a:extLst>
              <a:ext uri="{FF2B5EF4-FFF2-40B4-BE49-F238E27FC236}">
                <a16:creationId xmlns:a16="http://schemas.microsoft.com/office/drawing/2014/main" id="{5E0A5CF6-E17B-4550-A46F-B7E280FA06CF}"/>
              </a:ext>
            </a:extLst>
          </p:cNvPr>
          <p:cNvSpPr/>
          <p:nvPr/>
        </p:nvSpPr>
        <p:spPr>
          <a:xfrm>
            <a:off x="7978160" y="241560"/>
            <a:ext cx="612000" cy="54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22F49A7-FE56-4119-9E23-286A914DD777}"/>
              </a:ext>
            </a:extLst>
          </p:cNvPr>
          <p:cNvSpPr/>
          <p:nvPr/>
        </p:nvSpPr>
        <p:spPr>
          <a:xfrm>
            <a:off x="8116253" y="338732"/>
            <a:ext cx="335813" cy="315416"/>
          </a:xfrm>
          <a:prstGeom prst="ellipse">
            <a:avLst/>
          </a:prstGeom>
          <a:gradFill flip="none" rotWithShape="1">
            <a:gsLst>
              <a:gs pos="0">
                <a:schemeClr val="accent2">
                  <a:lumMod val="40000"/>
                  <a:lumOff val="60000"/>
                </a:schemeClr>
              </a:gs>
              <a:gs pos="100000">
                <a:schemeClr val="accent1">
                  <a:lumMod val="75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5" name="Oval 24">
            <a:extLst>
              <a:ext uri="{FF2B5EF4-FFF2-40B4-BE49-F238E27FC236}">
                <a16:creationId xmlns:a16="http://schemas.microsoft.com/office/drawing/2014/main" id="{9B08FEBC-649D-415F-B924-FD08C18BE8BC}"/>
              </a:ext>
            </a:extLst>
          </p:cNvPr>
          <p:cNvSpPr/>
          <p:nvPr/>
        </p:nvSpPr>
        <p:spPr>
          <a:xfrm>
            <a:off x="10361020" y="262062"/>
            <a:ext cx="612000" cy="54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DF0FAFB-2064-4E53-AE1E-2603B0E38597}"/>
              </a:ext>
            </a:extLst>
          </p:cNvPr>
          <p:cNvSpPr/>
          <p:nvPr/>
        </p:nvSpPr>
        <p:spPr>
          <a:xfrm>
            <a:off x="10509345" y="359234"/>
            <a:ext cx="335813" cy="315416"/>
          </a:xfrm>
          <a:prstGeom prst="ellipse">
            <a:avLst/>
          </a:prstGeom>
          <a:gradFill flip="none" rotWithShape="1">
            <a:gsLst>
              <a:gs pos="0">
                <a:srgbClr val="9933FF"/>
              </a:gs>
              <a:gs pos="100000">
                <a:schemeClr val="accent6">
                  <a:lumMod val="40000"/>
                  <a:lumOff val="60000"/>
                </a:schemeClr>
              </a:gs>
            </a:gsLst>
            <a:lin ang="5400000" scaled="1"/>
            <a:tileRect/>
          </a:gradFill>
          <a:ln>
            <a:gradFill>
              <a:gsLst>
                <a:gs pos="0">
                  <a:srgbClr val="00CC00"/>
                </a:gs>
                <a:gs pos="100000">
                  <a:schemeClr val="bg1">
                    <a:lumMod val="85000"/>
                    <a:alpha val="0"/>
                  </a:schemeClr>
                </a:gs>
              </a:gsLst>
              <a:lin ang="9600000" scaled="0"/>
            </a:gra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28" name="Straight Connector 27">
            <a:extLst>
              <a:ext uri="{FF2B5EF4-FFF2-40B4-BE49-F238E27FC236}">
                <a16:creationId xmlns:a16="http://schemas.microsoft.com/office/drawing/2014/main" id="{A7E17FCF-542F-4BAC-BEF8-01ECFA88DF28}"/>
              </a:ext>
            </a:extLst>
          </p:cNvPr>
          <p:cNvCxnSpPr/>
          <p:nvPr/>
        </p:nvCxnSpPr>
        <p:spPr>
          <a:xfrm>
            <a:off x="1636955" y="13082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2CE3E-D363-4479-A8CD-31F21FF339D1}"/>
              </a:ext>
            </a:extLst>
          </p:cNvPr>
          <p:cNvCxnSpPr>
            <a:cxnSpLocks/>
          </p:cNvCxnSpPr>
          <p:nvPr/>
        </p:nvCxnSpPr>
        <p:spPr>
          <a:xfrm>
            <a:off x="1337967" y="781560"/>
            <a:ext cx="0" cy="2388605"/>
          </a:xfrm>
          <a:prstGeom prst="line">
            <a:avLst/>
          </a:prstGeom>
          <a:ln w="12700">
            <a:solidFill>
              <a:schemeClr val="tx1">
                <a:lumMod val="95000"/>
                <a:lumOff val="5000"/>
              </a:schemeClr>
            </a:solidFill>
          </a:ln>
          <a:effectLst>
            <a:outerShdw blurRad="50800" dist="38100" algn="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4CB767-84BB-4E15-A28F-3618EDC10493}"/>
              </a:ext>
            </a:extLst>
          </p:cNvPr>
          <p:cNvCxnSpPr>
            <a:cxnSpLocks/>
            <a:stCxn id="21" idx="4"/>
          </p:cNvCxnSpPr>
          <p:nvPr/>
        </p:nvCxnSpPr>
        <p:spPr>
          <a:xfrm>
            <a:off x="6187256" y="771822"/>
            <a:ext cx="20547" cy="2769826"/>
          </a:xfrm>
          <a:prstGeom prst="line">
            <a:avLst/>
          </a:prstGeom>
          <a:ln w="12700">
            <a:solidFill>
              <a:schemeClr val="tx1">
                <a:lumMod val="95000"/>
                <a:lumOff val="5000"/>
              </a:schemeClr>
            </a:solidFill>
          </a:ln>
          <a:effectLst>
            <a:outerShdw blurRad="50800" dist="38100" algn="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8941C-6A2B-41F9-913E-E245877442A4}"/>
              </a:ext>
            </a:extLst>
          </p:cNvPr>
          <p:cNvCxnSpPr>
            <a:cxnSpLocks/>
          </p:cNvCxnSpPr>
          <p:nvPr/>
        </p:nvCxnSpPr>
        <p:spPr>
          <a:xfrm>
            <a:off x="8312416" y="787642"/>
            <a:ext cx="0" cy="1238472"/>
          </a:xfrm>
          <a:prstGeom prst="line">
            <a:avLst/>
          </a:prstGeom>
          <a:ln w="12700">
            <a:solidFill>
              <a:schemeClr val="tx1">
                <a:lumMod val="95000"/>
                <a:lumOff val="5000"/>
              </a:schemeClr>
            </a:solidFill>
          </a:ln>
          <a:effectLst>
            <a:outerShdw blurRad="50800" dist="38100" dir="13500000" algn="br"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34486C-1DF6-40A6-9AAD-4E66ADE38BDE}"/>
              </a:ext>
            </a:extLst>
          </p:cNvPr>
          <p:cNvCxnSpPr>
            <a:cxnSpLocks/>
          </p:cNvCxnSpPr>
          <p:nvPr/>
        </p:nvCxnSpPr>
        <p:spPr>
          <a:xfrm flipH="1">
            <a:off x="3916907" y="766440"/>
            <a:ext cx="5104" cy="1607923"/>
          </a:xfrm>
          <a:prstGeom prst="line">
            <a:avLst/>
          </a:prstGeom>
          <a:ln w="12700">
            <a:solidFill>
              <a:schemeClr val="tx1">
                <a:lumMod val="95000"/>
                <a:lumOff val="5000"/>
              </a:schemeClr>
            </a:solidFill>
          </a:ln>
          <a:effectLst>
            <a:outerShdw blurRad="50800" dist="38100" algn="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AD90A3-93E3-4CB5-B088-1D01E9B57DE8}"/>
              </a:ext>
            </a:extLst>
          </p:cNvPr>
          <p:cNvCxnSpPr>
            <a:cxnSpLocks/>
            <a:endCxn id="14" idx="5"/>
          </p:cNvCxnSpPr>
          <p:nvPr/>
        </p:nvCxnSpPr>
        <p:spPr>
          <a:xfrm>
            <a:off x="10686975" y="810046"/>
            <a:ext cx="1" cy="2664892"/>
          </a:xfrm>
          <a:prstGeom prst="line">
            <a:avLst/>
          </a:prstGeom>
          <a:ln w="12700">
            <a:solidFill>
              <a:schemeClr val="tx1">
                <a:lumMod val="95000"/>
                <a:lumOff val="5000"/>
              </a:schemeClr>
            </a:solidFill>
          </a:ln>
          <a:effectLst>
            <a:outerShdw blurRad="50800" dist="38100" algn="l" rotWithShape="0">
              <a:prstClr val="black">
                <a:alpha val="40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A371BE1-331D-45A1-9F49-2411818006DD}"/>
              </a:ext>
            </a:extLst>
          </p:cNvPr>
          <p:cNvSpPr txBox="1"/>
          <p:nvPr/>
        </p:nvSpPr>
        <p:spPr>
          <a:xfrm>
            <a:off x="539553" y="3687836"/>
            <a:ext cx="1895800" cy="1908215"/>
          </a:xfrm>
          <a:prstGeom prst="rect">
            <a:avLst/>
          </a:prstGeom>
          <a:noFill/>
        </p:spPr>
        <p:txBody>
          <a:bodyPr wrap="square" rtlCol="0">
            <a:spAutoFit/>
          </a:bodyPr>
          <a:lstStyle/>
          <a:p>
            <a:r>
              <a:rPr lang="en-IN" sz="2000" b="1" dirty="0">
                <a:solidFill>
                  <a:schemeClr val="tx1">
                    <a:lumMod val="95000"/>
                    <a:lumOff val="5000"/>
                  </a:schemeClr>
                </a:solidFill>
                <a:latin typeface="Imprint MT Shadow" panose="04020605060303030202" pitchFamily="82" charset="0"/>
              </a:rPr>
              <a:t>      KPI - 1</a:t>
            </a:r>
          </a:p>
          <a:p>
            <a:r>
              <a:rPr lang="en-IN" sz="2000" dirty="0">
                <a:solidFill>
                  <a:schemeClr val="tx1">
                    <a:lumMod val="95000"/>
                    <a:lumOff val="5000"/>
                  </a:schemeClr>
                </a:solidFill>
                <a:latin typeface="Imprint MT Shadow" panose="04020605060303030202" pitchFamily="82" charset="0"/>
              </a:rPr>
              <a:t>Weekday Vs Weekend Payment Statistics</a:t>
            </a:r>
          </a:p>
          <a:p>
            <a:endParaRPr lang="en-IN" dirty="0"/>
          </a:p>
        </p:txBody>
      </p:sp>
      <p:sp>
        <p:nvSpPr>
          <p:cNvPr id="5" name="TextBox 4">
            <a:extLst>
              <a:ext uri="{FF2B5EF4-FFF2-40B4-BE49-F238E27FC236}">
                <a16:creationId xmlns:a16="http://schemas.microsoft.com/office/drawing/2014/main" id="{B8A3C6A6-09FF-49AA-9B81-27F010300C84}"/>
              </a:ext>
            </a:extLst>
          </p:cNvPr>
          <p:cNvSpPr txBox="1"/>
          <p:nvPr/>
        </p:nvSpPr>
        <p:spPr>
          <a:xfrm>
            <a:off x="3081862" y="2990389"/>
            <a:ext cx="1897458" cy="2246769"/>
          </a:xfrm>
          <a:prstGeom prst="rect">
            <a:avLst/>
          </a:prstGeom>
          <a:noFill/>
        </p:spPr>
        <p:txBody>
          <a:bodyPr wrap="square" rtlCol="0">
            <a:spAutoFit/>
          </a:bodyPr>
          <a:lstStyle/>
          <a:p>
            <a:r>
              <a:rPr lang="en-IN" sz="2000" b="1" dirty="0">
                <a:latin typeface="+mj-lt"/>
              </a:rPr>
              <a:t>     </a:t>
            </a:r>
            <a:r>
              <a:rPr lang="en-IN" sz="2000" b="1" dirty="0">
                <a:latin typeface="Imprint MT Shadow" panose="04020605060303030202" pitchFamily="82" charset="0"/>
              </a:rPr>
              <a:t>KPI - 2</a:t>
            </a:r>
          </a:p>
          <a:p>
            <a:r>
              <a:rPr lang="en-IN" sz="2000" dirty="0">
                <a:latin typeface="Imprint MT Shadow" panose="04020605060303030202" pitchFamily="82" charset="0"/>
              </a:rPr>
              <a:t>Number of Orders with review score 5 and payment type as credit card.</a:t>
            </a:r>
          </a:p>
        </p:txBody>
      </p:sp>
      <p:sp>
        <p:nvSpPr>
          <p:cNvPr id="6" name="TextBox 5">
            <a:extLst>
              <a:ext uri="{FF2B5EF4-FFF2-40B4-BE49-F238E27FC236}">
                <a16:creationId xmlns:a16="http://schemas.microsoft.com/office/drawing/2014/main" id="{E30A6D0F-43C2-40EC-A778-017CB8B7D784}"/>
              </a:ext>
            </a:extLst>
          </p:cNvPr>
          <p:cNvSpPr txBox="1"/>
          <p:nvPr/>
        </p:nvSpPr>
        <p:spPr>
          <a:xfrm>
            <a:off x="5317211" y="4097867"/>
            <a:ext cx="2047087" cy="2246769"/>
          </a:xfrm>
          <a:prstGeom prst="rect">
            <a:avLst/>
          </a:prstGeom>
          <a:noFill/>
        </p:spPr>
        <p:txBody>
          <a:bodyPr wrap="square" rtlCol="0">
            <a:spAutoFit/>
          </a:bodyPr>
          <a:lstStyle/>
          <a:p>
            <a:r>
              <a:rPr lang="en-IN" sz="2000" b="1" dirty="0">
                <a:latin typeface="+mj-lt"/>
              </a:rPr>
              <a:t>    KPI - 3</a:t>
            </a:r>
          </a:p>
          <a:p>
            <a:r>
              <a:rPr lang="en-IN" sz="2000" dirty="0">
                <a:latin typeface="Imprint MT Shadow" panose="04020605060303030202" pitchFamily="82" charset="0"/>
              </a:rPr>
              <a:t>Average number of days taken for </a:t>
            </a:r>
            <a:r>
              <a:rPr lang="en-IN" sz="2000" dirty="0" err="1">
                <a:latin typeface="Imprint MT Shadow" panose="04020605060303030202" pitchFamily="82" charset="0"/>
              </a:rPr>
              <a:t>order_delivered_customer_date</a:t>
            </a:r>
            <a:r>
              <a:rPr lang="en-IN" sz="2000" dirty="0">
                <a:latin typeface="Imprint MT Shadow" panose="04020605060303030202" pitchFamily="82" charset="0"/>
              </a:rPr>
              <a:t> for </a:t>
            </a:r>
            <a:r>
              <a:rPr lang="en-IN" sz="2000" dirty="0" err="1">
                <a:latin typeface="Imprint MT Shadow" panose="04020605060303030202" pitchFamily="82" charset="0"/>
              </a:rPr>
              <a:t>pet_shop</a:t>
            </a:r>
            <a:endParaRPr lang="en-IN" sz="2000" dirty="0">
              <a:latin typeface="Imprint MT Shadow" panose="04020605060303030202" pitchFamily="82" charset="0"/>
            </a:endParaRPr>
          </a:p>
          <a:p>
            <a:endParaRPr lang="en-IN" sz="2000" dirty="0"/>
          </a:p>
        </p:txBody>
      </p:sp>
      <p:sp>
        <p:nvSpPr>
          <p:cNvPr id="7" name="TextBox 6">
            <a:extLst>
              <a:ext uri="{FF2B5EF4-FFF2-40B4-BE49-F238E27FC236}">
                <a16:creationId xmlns:a16="http://schemas.microsoft.com/office/drawing/2014/main" id="{8BE5D849-A48D-475B-9ABD-3057A1B58241}"/>
              </a:ext>
            </a:extLst>
          </p:cNvPr>
          <p:cNvSpPr txBox="1"/>
          <p:nvPr/>
        </p:nvSpPr>
        <p:spPr>
          <a:xfrm>
            <a:off x="7532582" y="2610618"/>
            <a:ext cx="1869247" cy="2031325"/>
          </a:xfrm>
          <a:prstGeom prst="rect">
            <a:avLst/>
          </a:prstGeom>
          <a:noFill/>
        </p:spPr>
        <p:txBody>
          <a:bodyPr wrap="square" rtlCol="0">
            <a:spAutoFit/>
          </a:bodyPr>
          <a:lstStyle/>
          <a:p>
            <a:r>
              <a:rPr lang="en-IN" b="1" dirty="0">
                <a:latin typeface="+mj-lt"/>
              </a:rPr>
              <a:t>   KPI - 4</a:t>
            </a:r>
          </a:p>
          <a:p>
            <a:r>
              <a:rPr lang="en-IN" dirty="0">
                <a:latin typeface="Imprint MT Shadow" panose="04020605060303030202" pitchFamily="82" charset="0"/>
              </a:rPr>
              <a:t>Average price and payment values from customers of </a:t>
            </a:r>
            <a:r>
              <a:rPr lang="en-IN" dirty="0" err="1">
                <a:latin typeface="Imprint MT Shadow" panose="04020605060303030202" pitchFamily="82" charset="0"/>
              </a:rPr>
              <a:t>sao</a:t>
            </a:r>
            <a:r>
              <a:rPr lang="en-IN" dirty="0">
                <a:latin typeface="Imprint MT Shadow" panose="04020605060303030202" pitchFamily="82" charset="0"/>
              </a:rPr>
              <a:t> </a:t>
            </a:r>
            <a:r>
              <a:rPr lang="en-IN" dirty="0" err="1">
                <a:latin typeface="Imprint MT Shadow" panose="04020605060303030202" pitchFamily="82" charset="0"/>
              </a:rPr>
              <a:t>paulo</a:t>
            </a:r>
            <a:r>
              <a:rPr lang="en-IN" dirty="0">
                <a:latin typeface="Imprint MT Shadow" panose="04020605060303030202" pitchFamily="82" charset="0"/>
              </a:rPr>
              <a:t> city</a:t>
            </a:r>
          </a:p>
          <a:p>
            <a:r>
              <a:rPr lang="en-IN" dirty="0">
                <a:latin typeface="Imprint MT Shadow" panose="04020605060303030202" pitchFamily="82" charset="0"/>
              </a:rPr>
              <a:t> </a:t>
            </a:r>
          </a:p>
        </p:txBody>
      </p:sp>
      <p:sp>
        <p:nvSpPr>
          <p:cNvPr id="18" name="TextBox 17">
            <a:extLst>
              <a:ext uri="{FF2B5EF4-FFF2-40B4-BE49-F238E27FC236}">
                <a16:creationId xmlns:a16="http://schemas.microsoft.com/office/drawing/2014/main" id="{79B67146-8A71-443B-AADB-040875A3F99B}"/>
              </a:ext>
            </a:extLst>
          </p:cNvPr>
          <p:cNvSpPr txBox="1"/>
          <p:nvPr/>
        </p:nvSpPr>
        <p:spPr>
          <a:xfrm>
            <a:off x="9808108" y="4181629"/>
            <a:ext cx="1997809" cy="1938992"/>
          </a:xfrm>
          <a:prstGeom prst="rect">
            <a:avLst/>
          </a:prstGeom>
          <a:noFill/>
        </p:spPr>
        <p:txBody>
          <a:bodyPr wrap="square" rtlCol="0">
            <a:spAutoFit/>
          </a:bodyPr>
          <a:lstStyle/>
          <a:p>
            <a:r>
              <a:rPr lang="en-IN" sz="2000" dirty="0">
                <a:latin typeface="Imprint MT Shadow" panose="04020605060303030202" pitchFamily="82" charset="0"/>
              </a:rPr>
              <a:t>  </a:t>
            </a:r>
            <a:r>
              <a:rPr lang="en-IN" sz="2000" b="1" dirty="0">
                <a:latin typeface="Imprint MT Shadow" panose="04020605060303030202" pitchFamily="82" charset="0"/>
              </a:rPr>
              <a:t>KPI - 5 </a:t>
            </a:r>
          </a:p>
          <a:p>
            <a:r>
              <a:rPr lang="en-IN" sz="2000" dirty="0">
                <a:latin typeface="Imprint MT Shadow" panose="04020605060303030202" pitchFamily="82" charset="0"/>
              </a:rPr>
              <a:t>Relationship between shipping days Vs review scores.</a:t>
            </a:r>
          </a:p>
        </p:txBody>
      </p:sp>
    </p:spTree>
    <p:extLst>
      <p:ext uri="{BB962C8B-B14F-4D97-AF65-F5344CB8AC3E}">
        <p14:creationId xmlns:p14="http://schemas.microsoft.com/office/powerpoint/2010/main" val="335216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2E753E-2905-4C6F-B88E-00FF2642E839}"/>
              </a:ext>
            </a:extLst>
          </p:cNvPr>
          <p:cNvSpPr/>
          <p:nvPr/>
        </p:nvSpPr>
        <p:spPr>
          <a:xfrm>
            <a:off x="0" y="174471"/>
            <a:ext cx="11915335" cy="6509058"/>
          </a:xfrm>
          <a:prstGeom prst="rect">
            <a:avLst/>
          </a:prstGeom>
          <a:gradFill>
            <a:gsLst>
              <a:gs pos="0">
                <a:schemeClr val="tx1">
                  <a:lumMod val="75000"/>
                  <a:lumOff val="25000"/>
                </a:schemeClr>
              </a:gs>
              <a:gs pos="100000">
                <a:schemeClr val="accent2">
                  <a:lumMod val="75000"/>
                </a:schemeClr>
              </a:gs>
            </a:gsLst>
          </a:gradFill>
          <a:effectLst>
            <a:innerShdw blurRad="165100" dist="1524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CB521C4-C375-409C-8EC1-A2AF0548F8CE}"/>
              </a:ext>
            </a:extLst>
          </p:cNvPr>
          <p:cNvSpPr/>
          <p:nvPr/>
        </p:nvSpPr>
        <p:spPr>
          <a:xfrm>
            <a:off x="595532" y="1026941"/>
            <a:ext cx="11000936" cy="5465300"/>
          </a:xfrm>
          <a:prstGeom prst="roundRect">
            <a:avLst>
              <a:gd name="adj" fmla="val 2535"/>
            </a:avLst>
          </a:prstGeom>
          <a:gradFill>
            <a:gsLst>
              <a:gs pos="0">
                <a:schemeClr val="accent2">
                  <a:lumMod val="60000"/>
                  <a:lumOff val="40000"/>
                </a:schemeClr>
              </a:gs>
              <a:gs pos="100000">
                <a:schemeClr val="accent4">
                  <a:shade val="72000"/>
                  <a:satMod val="120000"/>
                  <a:lumMod val="100000"/>
                </a:schemeClr>
              </a:gs>
            </a:gsLst>
          </a:gradFill>
          <a:effectLst>
            <a:glow rad="101600">
              <a:schemeClr val="accent6">
                <a:satMod val="175000"/>
                <a:alpha val="40000"/>
              </a:schemeClr>
            </a:glow>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CB29931-E4A3-4E15-A78D-28CAD51CAB71}"/>
              </a:ext>
            </a:extLst>
          </p:cNvPr>
          <p:cNvSpPr txBox="1"/>
          <p:nvPr/>
        </p:nvSpPr>
        <p:spPr>
          <a:xfrm>
            <a:off x="4134679" y="365759"/>
            <a:ext cx="4227444" cy="461665"/>
          </a:xfrm>
          <a:prstGeom prst="rect">
            <a:avLst/>
          </a:prstGeom>
          <a:noFill/>
        </p:spPr>
        <p:txBody>
          <a:bodyPr wrap="square" rtlCol="0">
            <a:spAutoFit/>
          </a:bodyPr>
          <a:lstStyle/>
          <a:p>
            <a:r>
              <a:rPr lang="en-US" sz="2400" u="sng" dirty="0">
                <a:solidFill>
                  <a:schemeClr val="bg2"/>
                </a:solidFill>
                <a:latin typeface="Imprint MT Shadow" panose="04020605060303030202" pitchFamily="82" charset="0"/>
              </a:rPr>
              <a:t>TABLEAU DASHBOARD</a:t>
            </a:r>
            <a:endParaRPr lang="en-IN" sz="2400" u="sng" dirty="0">
              <a:solidFill>
                <a:schemeClr val="bg2"/>
              </a:solidFill>
              <a:latin typeface="Imprint MT Shadow" panose="04020605060303030202" pitchFamily="82" charset="0"/>
            </a:endParaRPr>
          </a:p>
        </p:txBody>
      </p:sp>
      <p:pic>
        <p:nvPicPr>
          <p:cNvPr id="8" name="Picture 7">
            <a:extLst>
              <a:ext uri="{FF2B5EF4-FFF2-40B4-BE49-F238E27FC236}">
                <a16:creationId xmlns:a16="http://schemas.microsoft.com/office/drawing/2014/main" id="{D0410586-FA1C-4DFE-BC58-EF84F12D6E55}"/>
              </a:ext>
            </a:extLst>
          </p:cNvPr>
          <p:cNvPicPr>
            <a:picLocks noChangeAspect="1"/>
          </p:cNvPicPr>
          <p:nvPr/>
        </p:nvPicPr>
        <p:blipFill>
          <a:blip r:embed="rId2"/>
          <a:stretch>
            <a:fillRect/>
          </a:stretch>
        </p:blipFill>
        <p:spPr>
          <a:xfrm>
            <a:off x="723849" y="1068403"/>
            <a:ext cx="10739281" cy="53191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3207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33961E-F2CD-4C3C-960D-A573F40DB24E}"/>
              </a:ext>
            </a:extLst>
          </p:cNvPr>
          <p:cNvSpPr txBox="1"/>
          <p:nvPr/>
        </p:nvSpPr>
        <p:spPr>
          <a:xfrm>
            <a:off x="3538330" y="119269"/>
            <a:ext cx="5115340" cy="523220"/>
          </a:xfrm>
          <a:prstGeom prst="rect">
            <a:avLst/>
          </a:prstGeom>
          <a:noFill/>
        </p:spPr>
        <p:txBody>
          <a:bodyPr wrap="square" rtlCol="0">
            <a:spAutoFit/>
          </a:bodyPr>
          <a:lstStyle/>
          <a:p>
            <a:pPr algn="ctr"/>
            <a:r>
              <a:rPr lang="en-US" sz="2800" u="sng" dirty="0">
                <a:latin typeface="Imprint MT Shadow" panose="04020605060303030202" pitchFamily="82" charset="0"/>
              </a:rPr>
              <a:t>EXCEL DASHBOARD</a:t>
            </a:r>
            <a:endParaRPr lang="en-IN" sz="2800" u="sng" dirty="0">
              <a:latin typeface="Imprint MT Shadow" panose="04020605060303030202" pitchFamily="82" charset="0"/>
            </a:endParaRPr>
          </a:p>
        </p:txBody>
      </p:sp>
      <p:pic>
        <p:nvPicPr>
          <p:cNvPr id="4" name="Picture 3">
            <a:extLst>
              <a:ext uri="{FF2B5EF4-FFF2-40B4-BE49-F238E27FC236}">
                <a16:creationId xmlns:a16="http://schemas.microsoft.com/office/drawing/2014/main" id="{09F715D1-76ED-4DC9-B5F8-CEC529023DBD}"/>
              </a:ext>
            </a:extLst>
          </p:cNvPr>
          <p:cNvPicPr>
            <a:picLocks noChangeAspect="1"/>
          </p:cNvPicPr>
          <p:nvPr/>
        </p:nvPicPr>
        <p:blipFill>
          <a:blip r:embed="rId2"/>
          <a:stretch>
            <a:fillRect/>
          </a:stretch>
        </p:blipFill>
        <p:spPr>
          <a:xfrm>
            <a:off x="397565" y="1038224"/>
            <a:ext cx="9870385" cy="55216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2108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732A73-1627-4924-AC0E-61D9CB331DAA}"/>
              </a:ext>
            </a:extLst>
          </p:cNvPr>
          <p:cNvSpPr/>
          <p:nvPr/>
        </p:nvSpPr>
        <p:spPr>
          <a:xfrm>
            <a:off x="181249" y="914401"/>
            <a:ext cx="11507372" cy="5835900"/>
          </a:xfrm>
          <a:prstGeom prst="roundRect">
            <a:avLst>
              <a:gd name="adj" fmla="val 5966"/>
            </a:avLst>
          </a:prstGeom>
          <a:gradFill>
            <a:gsLst>
              <a:gs pos="0">
                <a:schemeClr val="tx2">
                  <a:lumMod val="50000"/>
                </a:schemeClr>
              </a:gs>
              <a:gs pos="100000">
                <a:schemeClr val="accent4">
                  <a:lumMod val="40000"/>
                  <a:lumOff val="60000"/>
                </a:schemeClr>
              </a:gs>
            </a:gsLst>
            <a:lin ang="5400000" scaled="0"/>
          </a:gradFill>
          <a:ln>
            <a:noFill/>
          </a:ln>
          <a:effectLst>
            <a:outerShdw blurRad="50800" dist="38100" dir="18900000" algn="bl" rotWithShape="0">
              <a:prstClr val="black">
                <a:alpha val="40000"/>
              </a:prstClr>
            </a:outerShdw>
            <a:reflection blurRad="6350" stA="50000" endA="300" endPos="55000" dir="5400000" sy="-100000" algn="bl" rotWithShape="0"/>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0EF6711-CC36-4838-B874-F9E5EB13339D}"/>
              </a:ext>
            </a:extLst>
          </p:cNvPr>
          <p:cNvSpPr txBox="1"/>
          <p:nvPr/>
        </p:nvSpPr>
        <p:spPr>
          <a:xfrm>
            <a:off x="3233530" y="107699"/>
            <a:ext cx="4784035" cy="523220"/>
          </a:xfrm>
          <a:prstGeom prst="rect">
            <a:avLst/>
          </a:prstGeom>
          <a:noFill/>
        </p:spPr>
        <p:txBody>
          <a:bodyPr wrap="square" rtlCol="0">
            <a:spAutoFit/>
          </a:bodyPr>
          <a:lstStyle/>
          <a:p>
            <a:pPr algn="ctr"/>
            <a:r>
              <a:rPr lang="en-US" sz="2800" u="sng" dirty="0">
                <a:latin typeface="Imprint MT Shadow" panose="04020605060303030202" pitchFamily="82" charset="0"/>
              </a:rPr>
              <a:t>POWER BI DASHBOAD</a:t>
            </a:r>
            <a:endParaRPr lang="en-IN" sz="2800" u="sng" dirty="0">
              <a:latin typeface="Imprint MT Shadow" panose="04020605060303030202" pitchFamily="82" charset="0"/>
            </a:endParaRPr>
          </a:p>
        </p:txBody>
      </p:sp>
      <p:pic>
        <p:nvPicPr>
          <p:cNvPr id="5" name="Picture 4">
            <a:extLst>
              <a:ext uri="{FF2B5EF4-FFF2-40B4-BE49-F238E27FC236}">
                <a16:creationId xmlns:a16="http://schemas.microsoft.com/office/drawing/2014/main" id="{FB7DFF09-13BF-4EF0-B85D-24DC6313019E}"/>
              </a:ext>
            </a:extLst>
          </p:cNvPr>
          <p:cNvPicPr>
            <a:picLocks noChangeAspect="1"/>
          </p:cNvPicPr>
          <p:nvPr/>
        </p:nvPicPr>
        <p:blipFill>
          <a:blip r:embed="rId2"/>
          <a:stretch>
            <a:fillRect/>
          </a:stretch>
        </p:blipFill>
        <p:spPr>
          <a:xfrm>
            <a:off x="384313" y="1113183"/>
            <a:ext cx="11117743" cy="5473148"/>
          </a:xfrm>
          <a:prstGeom prst="rect">
            <a:avLst/>
          </a:prstGeom>
          <a:ln>
            <a:noFill/>
          </a:ln>
          <a:effectLst>
            <a:softEdge rad="112500"/>
          </a:effectLst>
        </p:spPr>
      </p:pic>
    </p:spTree>
    <p:extLst>
      <p:ext uri="{BB962C8B-B14F-4D97-AF65-F5344CB8AC3E}">
        <p14:creationId xmlns:p14="http://schemas.microsoft.com/office/powerpoint/2010/main" val="343996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36A17-4DF7-469D-B492-8F2FD1EFC86D}"/>
              </a:ext>
            </a:extLst>
          </p:cNvPr>
          <p:cNvPicPr>
            <a:picLocks noChangeAspect="1"/>
          </p:cNvPicPr>
          <p:nvPr/>
        </p:nvPicPr>
        <p:blipFill>
          <a:blip r:embed="rId2"/>
          <a:stretch>
            <a:fillRect/>
          </a:stretch>
        </p:blipFill>
        <p:spPr>
          <a:xfrm>
            <a:off x="633350" y="1851990"/>
            <a:ext cx="5171102" cy="33496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Rectangle 6">
            <a:extLst>
              <a:ext uri="{FF2B5EF4-FFF2-40B4-BE49-F238E27FC236}">
                <a16:creationId xmlns:a16="http://schemas.microsoft.com/office/drawing/2014/main" id="{07D0231F-8881-44A9-8D65-CD5C61759147}"/>
              </a:ext>
            </a:extLst>
          </p:cNvPr>
          <p:cNvSpPr/>
          <p:nvPr/>
        </p:nvSpPr>
        <p:spPr>
          <a:xfrm>
            <a:off x="6096000" y="2146852"/>
            <a:ext cx="4770783" cy="3962400"/>
          </a:xfrm>
          <a:prstGeom prst="rect">
            <a:avLst/>
          </a:prstGeom>
          <a:gradFill>
            <a:gsLst>
              <a:gs pos="0">
                <a:schemeClr val="bg2">
                  <a:lumMod val="75000"/>
                </a:schemeClr>
              </a:gs>
              <a:gs pos="100000">
                <a:srgbClr val="00B050"/>
              </a:gs>
            </a:gsLst>
            <a:lin ang="5400000" scaled="1"/>
          </a:gradFill>
          <a:effectLst>
            <a:innerShdw blurRad="63500" dist="50800" dir="16200000">
              <a:prstClr val="black">
                <a:alpha val="50000"/>
              </a:prstClr>
            </a:innerShdw>
          </a:effectLst>
          <a:scene3d>
            <a:camera prst="orthographicFront"/>
            <a:lightRig rig="threePt" dir="t"/>
          </a:scene3d>
          <a:sp3d extrusionH="76200">
            <a:bevelT w="101600" prst="riblet"/>
            <a:bevelB w="152400" h="50800" prst="softRound"/>
            <a:extrusionClr>
              <a:schemeClr val="accent5">
                <a:lumMod val="40000"/>
                <a:lumOff val="60000"/>
              </a:schemeClr>
            </a:extrusionClr>
          </a:sp3d>
        </p:spPr>
        <p:style>
          <a:lnRef idx="2">
            <a:schemeClr val="accent6"/>
          </a:lnRef>
          <a:fillRef idx="1">
            <a:schemeClr val="lt1"/>
          </a:fillRef>
          <a:effectRef idx="0">
            <a:schemeClr val="accent6"/>
          </a:effectRef>
          <a:fontRef idx="minor">
            <a:schemeClr val="dk1"/>
          </a:fontRef>
        </p:style>
        <p:txBody>
          <a:bodyPr rtlCol="0" anchor="ctr"/>
          <a:lstStyle/>
          <a:p>
            <a:pPr algn="ctr"/>
            <a:r>
              <a:rPr lang="en-GB" sz="2500" b="0" i="0" dirty="0">
                <a:effectLst/>
                <a:latin typeface="Imprint MT Shadow" panose="04020605060303030202" pitchFamily="82" charset="0"/>
              </a:rPr>
              <a:t>From the pie chart, we can see that 77.26 % of Sales are performed on Weekdays and about 22.74% of Sales are performed on Weekend’s. </a:t>
            </a:r>
          </a:p>
        </p:txBody>
      </p:sp>
      <p:sp>
        <p:nvSpPr>
          <p:cNvPr id="2" name="TextBox 1">
            <a:extLst>
              <a:ext uri="{FF2B5EF4-FFF2-40B4-BE49-F238E27FC236}">
                <a16:creationId xmlns:a16="http://schemas.microsoft.com/office/drawing/2014/main" id="{3F3E71F3-9674-461F-8787-96E6C64431D9}"/>
              </a:ext>
            </a:extLst>
          </p:cNvPr>
          <p:cNvSpPr txBox="1"/>
          <p:nvPr/>
        </p:nvSpPr>
        <p:spPr>
          <a:xfrm>
            <a:off x="1603513" y="291548"/>
            <a:ext cx="8229600" cy="769441"/>
          </a:xfrm>
          <a:prstGeom prst="rect">
            <a:avLst/>
          </a:prstGeom>
          <a:noFill/>
        </p:spPr>
        <p:txBody>
          <a:bodyPr wrap="square" rtlCol="0">
            <a:spAutoFit/>
          </a:bodyPr>
          <a:lstStyle/>
          <a:p>
            <a:pPr algn="ctr"/>
            <a:r>
              <a:rPr lang="en-IN" sz="2400" dirty="0">
                <a:latin typeface="Imprint MT Shadow" panose="04020605060303030202" pitchFamily="82" charset="0"/>
              </a:rPr>
              <a:t>Weekday Vs Weekend Payment Statistics</a:t>
            </a:r>
          </a:p>
          <a:p>
            <a:endParaRPr lang="en-IN" sz="2000" dirty="0"/>
          </a:p>
        </p:txBody>
      </p:sp>
    </p:spTree>
    <p:extLst>
      <p:ext uri="{BB962C8B-B14F-4D97-AF65-F5344CB8AC3E}">
        <p14:creationId xmlns:p14="http://schemas.microsoft.com/office/powerpoint/2010/main" val="1756805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TM02900722[[fn=Ion Boardroom]]</Template>
  <TotalTime>301</TotalTime>
  <Words>701</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Britannic Bold</vt:lpstr>
      <vt:lpstr>Calisto MT</vt:lpstr>
      <vt:lpstr>Century Gothic</vt:lpstr>
      <vt:lpstr>Impact</vt:lpstr>
      <vt:lpstr>Imprint MT Shadow</vt:lpstr>
      <vt:lpstr>Söhne</vt:lpstr>
      <vt:lpstr>Times New Roman</vt:lpstr>
      <vt:lpstr>Wingdings</vt:lpstr>
      <vt:lpstr>Wingdings 3</vt:lpstr>
      <vt:lpstr>Ion Boardroom</vt:lpstr>
      <vt:lpstr>PowerPoint Presentation</vt:lpstr>
      <vt:lpstr>PowerPoint Presentation</vt:lpstr>
      <vt:lpstr>Overall Project Information</vt:lpstr>
      <vt:lpstr>Overall Project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Pandey</dc:creator>
  <cp:lastModifiedBy>Rutuja Gade</cp:lastModifiedBy>
  <cp:revision>32</cp:revision>
  <dcterms:created xsi:type="dcterms:W3CDTF">2024-02-09T17:55:16Z</dcterms:created>
  <dcterms:modified xsi:type="dcterms:W3CDTF">2024-02-10T07:12:16Z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